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335" r:id="rId21"/>
    <p:sldId id="293" r:id="rId22"/>
    <p:sldId id="336"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37" r:id="rId46"/>
    <p:sldId id="338" r:id="rId47"/>
    <p:sldId id="321" r:id="rId48"/>
    <p:sldId id="322" r:id="rId49"/>
    <p:sldId id="323" r:id="rId50"/>
    <p:sldId id="324" r:id="rId51"/>
    <p:sldId id="288" r:id="rId52"/>
    <p:sldId id="289" r:id="rId53"/>
    <p:sldId id="320" r:id="rId54"/>
    <p:sldId id="274" r:id="rId55"/>
    <p:sldId id="339"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E2681-8BCF-483E-BE0E-1CCCFF3EAD66}" v="1" dt="2024-07-31T05:32:12.551"/>
    <p1510:client id="{A20B2883-CBE8-6302-07ED-C9BCB899CBFC}" v="1099" dt="2024-08-01T13:02:31.00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3" d="100"/>
          <a:sy n="63" d="100"/>
        </p:scale>
        <p:origin x="86" y="5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3.%20Space-X%20Data%20Wrangling%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5.%20Space-X%20EDA%20DataViz%20Using%20Pandas%20and%20Matplotlib%20-%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ruthiSrijith/CapstoneProj/blob/2e6a258eba7cca4dbcaaa75ce649f4bac009ecec/4.%20Space-X%20EDA%20Using%20SQL.ipynb"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6.Space-X%20Launch%20Sites%20Locations%20Analysis%20with%20Folium-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7.%20Build%20an%20Interactive%20Dashboard%20with%20Ploty%20Dash%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uthiSrijith/CapstoneProj/blob/2e6a258eba7cca4dbcaaa75ce649f4bac009ecec/2.%20Space-X%20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Sruthi Surendran</a:t>
            </a:r>
          </a:p>
          <a:p>
            <a:r>
              <a:rPr lang="en-US" dirty="0">
                <a:solidFill>
                  <a:schemeClr val="bg2"/>
                </a:solidFill>
                <a:latin typeface="Abadi" panose="020B0604020104020204" pitchFamily="34" charset="0"/>
                <a:ea typeface="SF Pro" pitchFamily="2" charset="0"/>
                <a:cs typeface="SF Pro" pitchFamily="2" charset="0"/>
              </a:rPr>
              <a:t>31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31319" cy="4385204"/>
          </a:xfrm>
          <a:prstGeom prst="rect">
            <a:avLst/>
          </a:prstGeom>
        </p:spPr>
        <p:txBody>
          <a:bodyPr lIns="91440" tIns="45720" rIns="91440" bIns="45720" anchor="t"/>
          <a:lstStyle/>
          <a:p>
            <a:r>
              <a:rPr lang="en-US" sz="2200" dirty="0">
                <a:solidFill>
                  <a:schemeClr val="accent3">
                    <a:lumMod val="25000"/>
                  </a:schemeClr>
                </a:solidFill>
                <a:ea typeface="+mn-lt"/>
                <a:cs typeface="+mn-lt"/>
              </a:rPr>
              <a:t>After obtaining and creating a Pandas DF from the collected data, data was filtered using the </a:t>
            </a:r>
            <a:r>
              <a:rPr lang="en-US" sz="2200" dirty="0" err="1">
                <a:solidFill>
                  <a:schemeClr val="accent3">
                    <a:lumMod val="25000"/>
                  </a:schemeClr>
                </a:solidFill>
                <a:ea typeface="+mn-lt"/>
                <a:cs typeface="+mn-lt"/>
              </a:rPr>
              <a:t>BoosterVersion</a:t>
            </a:r>
            <a:r>
              <a:rPr lang="en-US" sz="2200" dirty="0">
                <a:solidFill>
                  <a:schemeClr val="accent3">
                    <a:lumMod val="25000"/>
                  </a:schemeClr>
                </a:solidFill>
                <a:ea typeface="+mn-lt"/>
                <a:cs typeface="+mn-lt"/>
              </a:rPr>
              <a:t> column to only keep the Falcon 9 launches, then dealt with the missing data values in the </a:t>
            </a:r>
            <a:r>
              <a:rPr lang="en-US" sz="2200" dirty="0" err="1">
                <a:solidFill>
                  <a:schemeClr val="accent3">
                    <a:lumMod val="25000"/>
                  </a:schemeClr>
                </a:solidFill>
                <a:ea typeface="+mn-lt"/>
                <a:cs typeface="+mn-lt"/>
              </a:rPr>
              <a:t>LandingPad</a:t>
            </a:r>
            <a:r>
              <a:rPr lang="en-US" sz="2200" dirty="0">
                <a:solidFill>
                  <a:schemeClr val="accent3">
                    <a:lumMod val="25000"/>
                  </a:schemeClr>
                </a:solidFill>
                <a:ea typeface="+mn-lt"/>
                <a:cs typeface="+mn-lt"/>
              </a:rPr>
              <a:t> and </a:t>
            </a:r>
            <a:r>
              <a:rPr lang="en-US" sz="2200" dirty="0" err="1">
                <a:solidFill>
                  <a:schemeClr val="accent3">
                    <a:lumMod val="25000"/>
                  </a:schemeClr>
                </a:solidFill>
                <a:ea typeface="+mn-lt"/>
                <a:cs typeface="+mn-lt"/>
              </a:rPr>
              <a:t>PayloadMass</a:t>
            </a:r>
            <a:r>
              <a:rPr lang="en-US" sz="2200" dirty="0">
                <a:solidFill>
                  <a:schemeClr val="accent3">
                    <a:lumMod val="25000"/>
                  </a:schemeClr>
                </a:solidFill>
                <a:ea typeface="+mn-lt"/>
                <a:cs typeface="+mn-lt"/>
              </a:rPr>
              <a:t> columns. For the </a:t>
            </a:r>
            <a:r>
              <a:rPr lang="en-US" sz="2200" dirty="0" err="1">
                <a:solidFill>
                  <a:schemeClr val="accent3">
                    <a:lumMod val="25000"/>
                  </a:schemeClr>
                </a:solidFill>
                <a:ea typeface="+mn-lt"/>
                <a:cs typeface="+mn-lt"/>
              </a:rPr>
              <a:t>PayloadMass</a:t>
            </a:r>
            <a:r>
              <a:rPr lang="en-US" sz="2200" dirty="0">
                <a:solidFill>
                  <a:schemeClr val="accent3">
                    <a:lumMod val="25000"/>
                  </a:schemeClr>
                </a:solidFill>
                <a:ea typeface="+mn-lt"/>
                <a:cs typeface="+mn-lt"/>
              </a:rPr>
              <a:t> , missing data values were replaced using mean value of column. </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Also performed some Exploratory Data Analysis (EDA) to find some patterns     in the data and determine what would be the label for training supervised models.</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 </a:t>
            </a:r>
            <a:r>
              <a:rPr lang="en-US" sz="2200" dirty="0">
                <a:solidFill>
                  <a:schemeClr val="accent3">
                    <a:lumMod val="25000"/>
                  </a:schemeClr>
                </a:solidFill>
                <a:ea typeface="+mn-lt"/>
                <a:cs typeface="+mn-lt"/>
                <a:hlinkClick r:id="rId3"/>
              </a:rPr>
              <a:t>Here</a:t>
            </a:r>
            <a:r>
              <a:rPr lang="en-US" sz="2200">
                <a:solidFill>
                  <a:schemeClr val="accent3">
                    <a:lumMod val="25000"/>
                  </a:schemeClr>
                </a:solidFill>
                <a:ea typeface="+mn-lt"/>
                <a:cs typeface="+mn-lt"/>
              </a:rPr>
              <a:t> is the GitHub URL of the completed data wrangling related notebooks.</a:t>
            </a:r>
            <a:endParaRPr lang="en-US">
              <a:solidFill>
                <a:schemeClr val="accent3">
                  <a:lumMod val="25000"/>
                </a:schemeClr>
              </a:solidFill>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screenshot of a computer&#10;&#10;Description automatically generated">
            <a:extLst>
              <a:ext uri="{FF2B5EF4-FFF2-40B4-BE49-F238E27FC236}">
                <a16:creationId xmlns:a16="http://schemas.microsoft.com/office/drawing/2014/main" id="{CA7799CF-1873-E7B3-5BA5-F83937341853}"/>
              </a:ext>
            </a:extLst>
          </p:cNvPr>
          <p:cNvPicPr>
            <a:picLocks noChangeAspect="1"/>
          </p:cNvPicPr>
          <p:nvPr/>
        </p:nvPicPr>
        <p:blipFill>
          <a:blip r:embed="rId4"/>
          <a:stretch>
            <a:fillRect/>
          </a:stretch>
        </p:blipFill>
        <p:spPr>
          <a:xfrm>
            <a:off x="6403719" y="1718732"/>
            <a:ext cx="5074162" cy="410633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ea typeface="+mn-lt"/>
                <a:cs typeface="+mn-lt"/>
              </a:rPr>
              <a:t>• Performed data Analysis and Feature Engineering using Pandas and </a:t>
            </a:r>
            <a:r>
              <a:rPr lang="en-US" sz="2200" err="1">
                <a:solidFill>
                  <a:schemeClr val="accent3">
                    <a:lumMod val="25000"/>
                  </a:schemeClr>
                </a:solidFill>
                <a:ea typeface="+mn-lt"/>
                <a:cs typeface="+mn-lt"/>
              </a:rPr>
              <a:t>Matplotlib.i.e</a:t>
            </a:r>
            <a:r>
              <a:rPr lang="en-US" sz="2200" dirty="0">
                <a:solidFill>
                  <a:schemeClr val="accent3">
                    <a:lumMod val="25000"/>
                  </a:schemeClr>
                </a:solidFill>
                <a:ea typeface="+mn-lt"/>
                <a:cs typeface="+mn-lt"/>
              </a:rPr>
              <a:t>. </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 Exploratory Data Analysis </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 Preparing Data Feature Engineering </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Used scatter plots to Visualize the relationship between Flight Number and Launch  Site, Payload and Launch Site, </a:t>
            </a:r>
            <a:r>
              <a:rPr lang="en-US" sz="2200" err="1">
                <a:solidFill>
                  <a:schemeClr val="accent3">
                    <a:lumMod val="25000"/>
                  </a:schemeClr>
                </a:solidFill>
                <a:ea typeface="+mn-lt"/>
                <a:cs typeface="+mn-lt"/>
              </a:rPr>
              <a:t>FlightNumber</a:t>
            </a:r>
            <a:r>
              <a:rPr lang="en-US" sz="2200" dirty="0">
                <a:solidFill>
                  <a:schemeClr val="accent3">
                    <a:lumMod val="25000"/>
                  </a:schemeClr>
                </a:solidFill>
                <a:ea typeface="+mn-lt"/>
                <a:cs typeface="+mn-lt"/>
              </a:rPr>
              <a:t> and Orbit type, Payload and Orbit type. • Used Bar chart to Visualize the relationship between success rate of each orbit type </a:t>
            </a:r>
            <a:endParaRPr lang="en-US">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Line plot to Visualize the launch success yearly trend.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Here</a:t>
            </a:r>
            <a:r>
              <a:rPr lang="en-US" sz="2200">
                <a:solidFill>
                  <a:schemeClr val="accent3">
                    <a:lumMod val="25000"/>
                  </a:schemeClr>
                </a:solidFill>
                <a:ea typeface="+mn-lt"/>
                <a:cs typeface="+mn-lt"/>
              </a:rPr>
              <a:t> is the GitHub URL of your completed EDA with data visualization notebook</a:t>
            </a:r>
            <a:endParaRPr lang="en-US">
              <a:solidFill>
                <a:schemeClr val="accent3">
                  <a:lumMod val="25000"/>
                </a:schemeClr>
              </a:solidFill>
              <a:ea typeface="+mn-lt"/>
              <a:cs typeface="+mn-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flight number&#10;&#10;Description automatically generated">
            <a:extLst>
              <a:ext uri="{FF2B5EF4-FFF2-40B4-BE49-F238E27FC236}">
                <a16:creationId xmlns:a16="http://schemas.microsoft.com/office/drawing/2014/main" id="{0213E5A7-50B0-FB7B-E67A-4557F7E8C4A8}"/>
              </a:ext>
            </a:extLst>
          </p:cNvPr>
          <p:cNvPicPr>
            <a:picLocks noGrp="1" noChangeAspect="1"/>
          </p:cNvPicPr>
          <p:nvPr>
            <p:ph idx="1"/>
          </p:nvPr>
        </p:nvPicPr>
        <p:blipFill>
          <a:blip r:embed="rId2"/>
          <a:stretch>
            <a:fillRect/>
          </a:stretch>
        </p:blipFill>
        <p:spPr>
          <a:xfrm>
            <a:off x="5604932" y="-2548"/>
            <a:ext cx="6019801" cy="3283285"/>
          </a:xfrm>
        </p:spPr>
      </p:pic>
      <p:pic>
        <p:nvPicPr>
          <p:cNvPr id="5" name="Picture 4" descr="A graph of flight number&#10;&#10;Description automatically generated">
            <a:extLst>
              <a:ext uri="{FF2B5EF4-FFF2-40B4-BE49-F238E27FC236}">
                <a16:creationId xmlns:a16="http://schemas.microsoft.com/office/drawing/2014/main" id="{B5FEA728-204D-689A-13D2-3C465CA63112}"/>
              </a:ext>
            </a:extLst>
          </p:cNvPr>
          <p:cNvPicPr>
            <a:picLocks noChangeAspect="1"/>
          </p:cNvPicPr>
          <p:nvPr/>
        </p:nvPicPr>
        <p:blipFill>
          <a:blip r:embed="rId3"/>
          <a:stretch>
            <a:fillRect/>
          </a:stretch>
        </p:blipFill>
        <p:spPr>
          <a:xfrm>
            <a:off x="97367" y="408086"/>
            <a:ext cx="5621868" cy="3029878"/>
          </a:xfrm>
          <a:prstGeom prst="rect">
            <a:avLst/>
          </a:prstGeom>
        </p:spPr>
      </p:pic>
      <p:pic>
        <p:nvPicPr>
          <p:cNvPr id="6" name="Picture 5" descr="A graph with numbers and dots&#10;&#10;Description automatically generated">
            <a:extLst>
              <a:ext uri="{FF2B5EF4-FFF2-40B4-BE49-F238E27FC236}">
                <a16:creationId xmlns:a16="http://schemas.microsoft.com/office/drawing/2014/main" id="{432C56E8-8F46-CBEE-269E-979DF9D84C2C}"/>
              </a:ext>
            </a:extLst>
          </p:cNvPr>
          <p:cNvPicPr>
            <a:picLocks noChangeAspect="1"/>
          </p:cNvPicPr>
          <p:nvPr/>
        </p:nvPicPr>
        <p:blipFill>
          <a:blip r:embed="rId4"/>
          <a:stretch>
            <a:fillRect/>
          </a:stretch>
        </p:blipFill>
        <p:spPr>
          <a:xfrm>
            <a:off x="5435600" y="3299452"/>
            <a:ext cx="6096000" cy="366633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0C85CE90-C116-DBFA-54DF-4D55FE3E7F9A}"/>
              </a:ext>
            </a:extLst>
          </p:cNvPr>
          <p:cNvPicPr>
            <a:picLocks noChangeAspect="1"/>
          </p:cNvPicPr>
          <p:nvPr/>
        </p:nvPicPr>
        <p:blipFill>
          <a:blip r:embed="rId5"/>
          <a:stretch>
            <a:fillRect/>
          </a:stretch>
        </p:blipFill>
        <p:spPr>
          <a:xfrm>
            <a:off x="198967" y="3439153"/>
            <a:ext cx="5418667" cy="3414632"/>
          </a:xfrm>
          <a:prstGeom prst="rect">
            <a:avLst/>
          </a:prstGeom>
        </p:spPr>
      </p:pic>
    </p:spTree>
    <p:extLst>
      <p:ext uri="{BB962C8B-B14F-4D97-AF65-F5344CB8AC3E}">
        <p14:creationId xmlns:p14="http://schemas.microsoft.com/office/powerpoint/2010/main" val="11456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05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ea typeface="+mn-lt"/>
                <a:cs typeface="+mn-lt"/>
              </a:rPr>
              <a:t>The following SQL queries were performed for EDA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Display the names of the unique launch sites in the space mission </a:t>
            </a:r>
            <a:endParaRPr lang="en-US">
              <a:solidFill>
                <a:schemeClr val="accent3">
                  <a:lumMod val="25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Display 5 records where launch sites begin with the string 'CCA‘ </a:t>
            </a:r>
            <a:endParaRPr lang="en-US">
              <a:solidFill>
                <a:schemeClr val="accent3">
                  <a:lumMod val="25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Display the total payload mass carried by boosters launched by NASA (CRS)</a:t>
            </a:r>
            <a:endParaRPr lang="en-US">
              <a:solidFill>
                <a:schemeClr val="accent3">
                  <a:lumMod val="25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Display average payload mass carried by booster version F9 v1.1</a:t>
            </a:r>
            <a:endParaRPr lang="en-US">
              <a:solidFill>
                <a:schemeClr val="accent3">
                  <a:lumMod val="25000"/>
                </a:schemeClr>
              </a:solidFill>
              <a:cs typeface="Calibr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descr="A white rectangular sign with black text&#10;&#10;Description automatically generated">
            <a:extLst>
              <a:ext uri="{FF2B5EF4-FFF2-40B4-BE49-F238E27FC236}">
                <a16:creationId xmlns:a16="http://schemas.microsoft.com/office/drawing/2014/main" id="{890A35F7-205B-ACF7-04E5-9DD967A6D193}"/>
              </a:ext>
            </a:extLst>
          </p:cNvPr>
          <p:cNvPicPr>
            <a:picLocks noChangeAspect="1"/>
          </p:cNvPicPr>
          <p:nvPr/>
        </p:nvPicPr>
        <p:blipFill>
          <a:blip r:embed="rId3"/>
          <a:stretch>
            <a:fillRect/>
          </a:stretch>
        </p:blipFill>
        <p:spPr>
          <a:xfrm>
            <a:off x="1066800" y="2787704"/>
            <a:ext cx="6096000" cy="385126"/>
          </a:xfrm>
          <a:prstGeom prst="rect">
            <a:avLst/>
          </a:prstGeom>
        </p:spPr>
      </p:pic>
      <p:pic>
        <p:nvPicPr>
          <p:cNvPr id="6" name="Picture 5" descr="A white rectangle with black text&#10;&#10;Description automatically generated">
            <a:extLst>
              <a:ext uri="{FF2B5EF4-FFF2-40B4-BE49-F238E27FC236}">
                <a16:creationId xmlns:a16="http://schemas.microsoft.com/office/drawing/2014/main" id="{D25C5262-B483-E9DD-99D7-4951BFBD4449}"/>
              </a:ext>
            </a:extLst>
          </p:cNvPr>
          <p:cNvPicPr>
            <a:picLocks noChangeAspect="1"/>
          </p:cNvPicPr>
          <p:nvPr/>
        </p:nvPicPr>
        <p:blipFill>
          <a:blip r:embed="rId4"/>
          <a:stretch>
            <a:fillRect/>
          </a:stretch>
        </p:blipFill>
        <p:spPr>
          <a:xfrm>
            <a:off x="1066800" y="3723681"/>
            <a:ext cx="6096000" cy="358903"/>
          </a:xfrm>
          <a:prstGeom prst="rect">
            <a:avLst/>
          </a:prstGeom>
        </p:spPr>
      </p:pic>
      <p:pic>
        <p:nvPicPr>
          <p:cNvPr id="7" name="Picture 6" descr="A white rectangular sign with black text&#10;&#10;Description automatically generated">
            <a:extLst>
              <a:ext uri="{FF2B5EF4-FFF2-40B4-BE49-F238E27FC236}">
                <a16:creationId xmlns:a16="http://schemas.microsoft.com/office/drawing/2014/main" id="{98DBA997-279E-77AF-4276-E900D78D3078}"/>
              </a:ext>
            </a:extLst>
          </p:cNvPr>
          <p:cNvPicPr>
            <a:picLocks noChangeAspect="1"/>
          </p:cNvPicPr>
          <p:nvPr/>
        </p:nvPicPr>
        <p:blipFill>
          <a:blip r:embed="rId5"/>
          <a:stretch>
            <a:fillRect/>
          </a:stretch>
        </p:blipFill>
        <p:spPr>
          <a:xfrm>
            <a:off x="1066800" y="4802568"/>
            <a:ext cx="6096000" cy="40246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9EB182-9C8F-BBB1-4F9E-71E7E481AC24}"/>
              </a:ext>
            </a:extLst>
          </p:cNvPr>
          <p:cNvPicPr>
            <a:picLocks noChangeAspect="1"/>
          </p:cNvPicPr>
          <p:nvPr/>
        </p:nvPicPr>
        <p:blipFill>
          <a:blip r:embed="rId6"/>
          <a:stretch>
            <a:fillRect/>
          </a:stretch>
        </p:blipFill>
        <p:spPr>
          <a:xfrm>
            <a:off x="1066800" y="5879235"/>
            <a:ext cx="6519333" cy="53513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32C1-A669-1030-FDFB-45C4B22114F3}"/>
              </a:ext>
            </a:extLst>
          </p:cNvPr>
          <p:cNvSpPr>
            <a:spLocks noGrp="1"/>
          </p:cNvSpPr>
          <p:nvPr>
            <p:ph type="title"/>
          </p:nvPr>
        </p:nvSpPr>
        <p:spPr>
          <a:xfrm>
            <a:off x="838200" y="365125"/>
            <a:ext cx="10515600" cy="817563"/>
          </a:xfrm>
        </p:spPr>
        <p:txBody>
          <a:bodyPr lIns="91440" tIns="45720" rIns="91440" bIns="45720" anchor="t"/>
          <a:lstStyle/>
          <a:p>
            <a:r>
              <a:rPr lang="en-US" sz="3700">
                <a:solidFill>
                  <a:srgbClr val="0B49CB"/>
                </a:solidFill>
                <a:ea typeface="+mj-lt"/>
                <a:cs typeface="+mj-lt"/>
              </a:rPr>
              <a:t>EDA with SQL contd..</a:t>
            </a:r>
            <a:endParaRPr lang="en-US" sz="3700">
              <a:ea typeface="+mj-lt"/>
              <a:cs typeface="+mj-lt"/>
            </a:endParaRPr>
          </a:p>
        </p:txBody>
      </p:sp>
      <p:sp>
        <p:nvSpPr>
          <p:cNvPr id="3" name="Content Placeholder 2">
            <a:extLst>
              <a:ext uri="{FF2B5EF4-FFF2-40B4-BE49-F238E27FC236}">
                <a16:creationId xmlns:a16="http://schemas.microsoft.com/office/drawing/2014/main" id="{B3D4FA6F-A3A6-5F07-41DF-8DD82423C67A}"/>
              </a:ext>
            </a:extLst>
          </p:cNvPr>
          <p:cNvSpPr>
            <a:spLocks noGrp="1"/>
          </p:cNvSpPr>
          <p:nvPr>
            <p:ph idx="1"/>
          </p:nvPr>
        </p:nvSpPr>
        <p:spPr>
          <a:xfrm>
            <a:off x="838200" y="1004359"/>
            <a:ext cx="10515600" cy="5172604"/>
          </a:xfrm>
        </p:spPr>
        <p:txBody>
          <a:bodyPr lIns="91440" tIns="45720" rIns="91440" bIns="45720" anchor="t"/>
          <a:lstStyle/>
          <a:p>
            <a:r>
              <a:rPr lang="en-US" sz="2200">
                <a:ea typeface="+mn-lt"/>
                <a:cs typeface="+mn-lt"/>
              </a:rPr>
              <a:t>List the date when the first successful landing outcome in ground pad was achieved </a:t>
            </a:r>
            <a:endParaRPr lang="en-US" sz="2200" dirty="0">
              <a:ea typeface="+mn-lt"/>
              <a:cs typeface="+mn-lt"/>
            </a:endParaRPr>
          </a:p>
          <a:p>
            <a:pPr marL="0" indent="0">
              <a:buNone/>
            </a:pPr>
            <a:endParaRPr lang="en-US" sz="2200" dirty="0">
              <a:ea typeface="+mn-lt"/>
              <a:cs typeface="+mn-lt"/>
            </a:endParaRPr>
          </a:p>
          <a:p>
            <a:pPr marL="0" indent="0">
              <a:buNone/>
            </a:pPr>
            <a:r>
              <a:rPr lang="en-US" sz="2200">
                <a:ea typeface="+mn-lt"/>
                <a:cs typeface="+mn-lt"/>
              </a:rPr>
              <a:t>• List the names of the boosters which have success in drone ship and have payload mass greater than 4000 but less than 6000 </a:t>
            </a:r>
            <a:endParaRPr lang="en-US" sz="2200" dirty="0">
              <a:ea typeface="+mn-lt"/>
              <a:cs typeface="+mn-lt"/>
            </a:endParaRPr>
          </a:p>
          <a:p>
            <a:pPr marL="0" indent="0">
              <a:buNone/>
            </a:pPr>
            <a:endParaRPr lang="en-US" sz="2200" dirty="0">
              <a:ea typeface="+mn-lt"/>
              <a:cs typeface="+mn-lt"/>
            </a:endParaRPr>
          </a:p>
          <a:p>
            <a:pPr marL="0" indent="0">
              <a:buNone/>
            </a:pPr>
            <a:endParaRPr lang="en-US" sz="2200" dirty="0">
              <a:ea typeface="+mn-lt"/>
              <a:cs typeface="+mn-lt"/>
            </a:endParaRPr>
          </a:p>
          <a:p>
            <a:pPr marL="0" indent="0">
              <a:buNone/>
            </a:pPr>
            <a:r>
              <a:rPr lang="en-US" sz="2200">
                <a:ea typeface="+mn-lt"/>
                <a:cs typeface="+mn-lt"/>
              </a:rPr>
              <a:t> • List the total number of successful and failure mission outcomes </a:t>
            </a:r>
            <a:endParaRPr lang="en-US" sz="2200" dirty="0">
              <a:ea typeface="+mn-lt"/>
              <a:cs typeface="+mn-lt"/>
            </a:endParaRPr>
          </a:p>
          <a:p>
            <a:pPr marL="0" indent="0">
              <a:buNone/>
            </a:pPr>
            <a:r>
              <a:rPr lang="en-US" sz="2200" dirty="0">
                <a:ea typeface="+mn-lt"/>
                <a:cs typeface="+mn-lt"/>
              </a:rPr>
              <a:t> </a:t>
            </a:r>
          </a:p>
          <a:p>
            <a:r>
              <a:rPr lang="en-US" sz="2000">
                <a:latin typeface="system-ui"/>
                <a:cs typeface="Calibri"/>
              </a:rPr>
              <a:t>List the names of the booster_versions which have carried the maximum payload mass. </a:t>
            </a:r>
            <a:endParaRPr lang="en-US" sz="2000">
              <a:cs typeface="Calibri"/>
            </a:endParaRPr>
          </a:p>
          <a:p>
            <a:endParaRPr lang="en-US" sz="2200" dirty="0">
              <a:cs typeface="Calibri"/>
            </a:endParaRPr>
          </a:p>
          <a:p>
            <a:r>
              <a:rPr lang="en-US" sz="2200" dirty="0">
                <a:cs typeface="Calibri"/>
                <a:hlinkClick r:id="rId2"/>
              </a:rPr>
              <a:t>Here</a:t>
            </a:r>
            <a:r>
              <a:rPr lang="en-US" sz="2200">
                <a:cs typeface="Calibri"/>
              </a:rPr>
              <a:t> is the GitHub URL of your completed EDA with SQL notebook</a:t>
            </a:r>
          </a:p>
          <a:p>
            <a:pPr marL="0" indent="0">
              <a:buNone/>
            </a:pPr>
            <a:endParaRPr lang="en-US" sz="2200" dirty="0">
              <a:cs typeface="Calibri"/>
            </a:endParaRPr>
          </a:p>
          <a:p>
            <a:endParaRPr lang="en-US" sz="2200" dirty="0">
              <a:cs typeface="Calibri"/>
            </a:endParaRPr>
          </a:p>
        </p:txBody>
      </p:sp>
      <p:pic>
        <p:nvPicPr>
          <p:cNvPr id="4" name="Picture 3" descr="A white background with black text&#10;&#10;Description automatically generated">
            <a:extLst>
              <a:ext uri="{FF2B5EF4-FFF2-40B4-BE49-F238E27FC236}">
                <a16:creationId xmlns:a16="http://schemas.microsoft.com/office/drawing/2014/main" id="{59A59901-94C4-E2F1-5420-972DCD5D51EF}"/>
              </a:ext>
            </a:extLst>
          </p:cNvPr>
          <p:cNvPicPr>
            <a:picLocks noChangeAspect="1"/>
          </p:cNvPicPr>
          <p:nvPr/>
        </p:nvPicPr>
        <p:blipFill>
          <a:blip r:embed="rId3"/>
          <a:stretch>
            <a:fillRect/>
          </a:stretch>
        </p:blipFill>
        <p:spPr>
          <a:xfrm>
            <a:off x="1066800" y="1413531"/>
            <a:ext cx="6096000" cy="305604"/>
          </a:xfrm>
          <a:prstGeom prst="rect">
            <a:avLst/>
          </a:prstGeom>
        </p:spPr>
      </p:pic>
      <p:pic>
        <p:nvPicPr>
          <p:cNvPr id="5" name="Picture 4" descr="A close-up of a white sign&#10;&#10;Description automatically generated">
            <a:extLst>
              <a:ext uri="{FF2B5EF4-FFF2-40B4-BE49-F238E27FC236}">
                <a16:creationId xmlns:a16="http://schemas.microsoft.com/office/drawing/2014/main" id="{2285F099-1482-F92F-4536-953463CC70F0}"/>
              </a:ext>
            </a:extLst>
          </p:cNvPr>
          <p:cNvPicPr>
            <a:picLocks noChangeAspect="1"/>
          </p:cNvPicPr>
          <p:nvPr/>
        </p:nvPicPr>
        <p:blipFill>
          <a:blip r:embed="rId4"/>
          <a:stretch>
            <a:fillRect/>
          </a:stretch>
        </p:blipFill>
        <p:spPr>
          <a:xfrm>
            <a:off x="1066800" y="2653909"/>
            <a:ext cx="6096000" cy="466449"/>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F23FA87B-369E-876C-6AC9-F6D4E0066C90}"/>
              </a:ext>
            </a:extLst>
          </p:cNvPr>
          <p:cNvPicPr>
            <a:picLocks noChangeAspect="1"/>
          </p:cNvPicPr>
          <p:nvPr/>
        </p:nvPicPr>
        <p:blipFill>
          <a:blip r:embed="rId5"/>
          <a:stretch>
            <a:fillRect/>
          </a:stretch>
        </p:blipFill>
        <p:spPr>
          <a:xfrm>
            <a:off x="1236133" y="3808595"/>
            <a:ext cx="6096000" cy="324543"/>
          </a:xfrm>
          <a:prstGeom prst="rect">
            <a:avLst/>
          </a:prstGeom>
        </p:spPr>
      </p:pic>
      <p:pic>
        <p:nvPicPr>
          <p:cNvPr id="7" name="Picture 6" descr="A close-up of a computer screen&#10;&#10;Description automatically generated">
            <a:extLst>
              <a:ext uri="{FF2B5EF4-FFF2-40B4-BE49-F238E27FC236}">
                <a16:creationId xmlns:a16="http://schemas.microsoft.com/office/drawing/2014/main" id="{862EE810-AA17-0E33-3570-F0239D073F54}"/>
              </a:ext>
            </a:extLst>
          </p:cNvPr>
          <p:cNvPicPr>
            <a:picLocks noChangeAspect="1"/>
          </p:cNvPicPr>
          <p:nvPr/>
        </p:nvPicPr>
        <p:blipFill>
          <a:blip r:embed="rId6"/>
          <a:stretch>
            <a:fillRect/>
          </a:stretch>
        </p:blipFill>
        <p:spPr>
          <a:xfrm>
            <a:off x="1236133" y="4669404"/>
            <a:ext cx="6096000" cy="465591"/>
          </a:xfrm>
          <a:prstGeom prst="rect">
            <a:avLst/>
          </a:prstGeom>
        </p:spPr>
      </p:pic>
    </p:spTree>
    <p:extLst>
      <p:ext uri="{BB962C8B-B14F-4D97-AF65-F5344CB8AC3E}">
        <p14:creationId xmlns:p14="http://schemas.microsoft.com/office/powerpoint/2010/main" val="170506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 Created folium map to marked all the launch sites, and created map objects such as markers, circles, lines to mark the success or failure of launches for each launch site.</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Created a launch set outcomes (failure=0 or success=1).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Here</a:t>
            </a:r>
            <a:r>
              <a:rPr lang="en-US" sz="2200">
                <a:solidFill>
                  <a:schemeClr val="accent3">
                    <a:lumMod val="25000"/>
                  </a:schemeClr>
                </a:solidFill>
                <a:ea typeface="+mn-lt"/>
                <a:cs typeface="+mn-lt"/>
              </a:rPr>
              <a:t> is the GitHub URL of the completed interactive map with Folium map, as an external reference and peer-review purpose</a:t>
            </a:r>
            <a:endParaRPr lang="en-US">
              <a:solidFill>
                <a:schemeClr val="accent3">
                  <a:lumMod val="25000"/>
                </a:schemeClr>
              </a:solidFill>
              <a:ea typeface="+mn-lt"/>
              <a:cs typeface="+mn-l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6958"/>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b="1">
                <a:solidFill>
                  <a:schemeClr val="accent3">
                    <a:lumMod val="25000"/>
                  </a:schemeClr>
                </a:solidFill>
                <a:ea typeface="+mn-lt"/>
                <a:cs typeface="+mn-lt"/>
              </a:rPr>
              <a:t>Built an interactive dashboard application with Plotly dash by:</a:t>
            </a:r>
            <a:endParaRPr lang="en-US"/>
          </a:p>
          <a:p>
            <a:pPr marL="0" indent="0">
              <a:lnSpc>
                <a:spcPct val="100000"/>
              </a:lnSpc>
              <a:spcBef>
                <a:spcPts val="1400"/>
              </a:spcBef>
              <a:buNone/>
            </a:pPr>
            <a:r>
              <a:rPr lang="en-US" sz="2200">
                <a:solidFill>
                  <a:schemeClr val="accent3">
                    <a:lumMod val="25000"/>
                  </a:schemeClr>
                </a:solidFill>
                <a:ea typeface="+mn-lt"/>
                <a:cs typeface="+mn-lt"/>
              </a:rPr>
              <a:t> • Adding a Launch Site Drop-down Input Component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Adding a callback function to render success-pie-chart based on selected site dropdown</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Adding a Range Slider to Select Payload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Adding a callback function to render the success-payload-scatter-chart scatter </a:t>
            </a:r>
            <a:r>
              <a:rPr lang="en-US" sz="2200" dirty="0">
                <a:solidFill>
                  <a:schemeClr val="accent3">
                    <a:lumMod val="25000"/>
                  </a:schemeClr>
                </a:solidFill>
                <a:ea typeface="+mn-lt"/>
                <a:cs typeface="+mn-lt"/>
              </a:rPr>
              <a:t>plot </a:t>
            </a:r>
            <a:endParaRPr lang="en-US" dirty="0">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a:t>
            </a:r>
            <a:r>
              <a:rPr lang="en-US" sz="24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Here</a:t>
            </a:r>
            <a:r>
              <a:rPr lang="en-US" sz="2400">
                <a:solidFill>
                  <a:schemeClr val="accent3">
                    <a:lumMod val="25000"/>
                  </a:schemeClr>
                </a:solidFill>
                <a:ea typeface="+mn-lt"/>
                <a:cs typeface="+mn-lt"/>
              </a:rPr>
              <a:t> is the GitHub URL of your completed Plotly Dash lab </a:t>
            </a:r>
            <a:endParaRPr lang="en-US" sz="2400">
              <a:solidFill>
                <a:schemeClr val="accent3">
                  <a:lumMod val="25000"/>
                </a:schemeClr>
              </a:solidFill>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D325-4A71-DDED-E24D-13D6F0F74204}"/>
              </a:ext>
            </a:extLst>
          </p:cNvPr>
          <p:cNvSpPr>
            <a:spLocks noGrp="1"/>
          </p:cNvSpPr>
          <p:nvPr>
            <p:ph type="title"/>
          </p:nvPr>
        </p:nvSpPr>
        <p:spPr>
          <a:xfrm>
            <a:off x="838200" y="365125"/>
            <a:ext cx="10515600" cy="614363"/>
          </a:xfrm>
        </p:spPr>
        <p:txBody>
          <a:bodyPr lIns="91440" tIns="45720" rIns="91440" bIns="45720" anchor="t"/>
          <a:lstStyle/>
          <a:p>
            <a:r>
              <a:rPr lang="en-US" sz="3700">
                <a:solidFill>
                  <a:srgbClr val="0B49CB"/>
                </a:solidFill>
                <a:ea typeface="+mj-lt"/>
                <a:cs typeface="+mj-lt"/>
              </a:rPr>
              <a:t>SPACE X DASH APP</a:t>
            </a:r>
            <a:endParaRPr lang="en-US" sz="3700">
              <a:ea typeface="+mj-lt"/>
              <a:cs typeface="+mj-lt"/>
            </a:endParaRPr>
          </a:p>
          <a:p>
            <a:endParaRPr lang="en-US" dirty="0">
              <a:cs typeface="Calibri Light"/>
            </a:endParaRPr>
          </a:p>
        </p:txBody>
      </p:sp>
      <p:pic>
        <p:nvPicPr>
          <p:cNvPr id="4" name="Content Placeholder 3" descr="A pie chart with different colored circles&#10;&#10;Description automatically generated">
            <a:extLst>
              <a:ext uri="{FF2B5EF4-FFF2-40B4-BE49-F238E27FC236}">
                <a16:creationId xmlns:a16="http://schemas.microsoft.com/office/drawing/2014/main" id="{4925D083-D32A-A6D6-99DF-F0109C575CEB}"/>
              </a:ext>
            </a:extLst>
          </p:cNvPr>
          <p:cNvPicPr>
            <a:picLocks noGrp="1" noChangeAspect="1"/>
          </p:cNvPicPr>
          <p:nvPr>
            <p:ph idx="1"/>
          </p:nvPr>
        </p:nvPicPr>
        <p:blipFill>
          <a:blip r:embed="rId2"/>
          <a:stretch>
            <a:fillRect/>
          </a:stretch>
        </p:blipFill>
        <p:spPr>
          <a:xfrm>
            <a:off x="2633134" y="1170126"/>
            <a:ext cx="8238066" cy="4764870"/>
          </a:xfrm>
        </p:spPr>
      </p:pic>
    </p:spTree>
    <p:extLst>
      <p:ext uri="{BB962C8B-B14F-4D97-AF65-F5344CB8AC3E}">
        <p14:creationId xmlns:p14="http://schemas.microsoft.com/office/powerpoint/2010/main" val="1864146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a:solidFill>
                  <a:schemeClr val="accent3">
                    <a:lumMod val="25000"/>
                  </a:schemeClr>
                </a:solidFill>
                <a:ea typeface="+mn-lt"/>
                <a:cs typeface="+mn-lt"/>
              </a:rPr>
              <a:t>• Summary of how I built, evaluated, improved, and found the best performing classification model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After loading the data as a Pandas Dataframe, I set out to perform exploratory Data Analysis and determine Training Labels by;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creating a NumPy array from the column Class in data, by applying the method to_numpy() then assigned it to the variable Y as the outcome variable.</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Then standardized the feature dataset (x) by transforming it using preprocessing.StandardScaler() function from Sklearn.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 After which the data was split into training and testing sets using the function </a:t>
            </a:r>
            <a:r>
              <a:rPr lang="en-US" sz="2200" dirty="0">
                <a:solidFill>
                  <a:schemeClr val="accent3">
                    <a:lumMod val="25000"/>
                  </a:schemeClr>
                </a:solidFill>
                <a:ea typeface="+mn-lt"/>
                <a:cs typeface="+mn-lt"/>
              </a:rPr>
              <a:t>train_test_split from sklearn.model_selection with the test_size parameter set to 0.2 and random_state to 2.</a:t>
            </a:r>
            <a:endParaRPr lang="en-US" dirty="0">
              <a:solidFill>
                <a:schemeClr val="accent3">
                  <a:lumMod val="25000"/>
                </a:schemeClr>
              </a:solidFill>
              <a:cs typeface="Calibr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A907-1A54-D37E-6B91-960391AE16F9}"/>
              </a:ext>
            </a:extLst>
          </p:cNvPr>
          <p:cNvSpPr>
            <a:spLocks noGrp="1"/>
          </p:cNvSpPr>
          <p:nvPr>
            <p:ph type="title"/>
          </p:nvPr>
        </p:nvSpPr>
        <p:spPr>
          <a:xfrm>
            <a:off x="838200" y="365125"/>
            <a:ext cx="10515600" cy="602146"/>
          </a:xfrm>
        </p:spPr>
        <p:txBody>
          <a:bodyPr lIns="91440" tIns="45720" rIns="91440" bIns="45720" anchor="t"/>
          <a:lstStyle/>
          <a:p>
            <a:r>
              <a:rPr lang="en-US" sz="3700">
                <a:solidFill>
                  <a:srgbClr val="0B49CB"/>
                </a:solidFill>
                <a:ea typeface="+mj-lt"/>
                <a:cs typeface="+mj-lt"/>
              </a:rPr>
              <a:t>Predictive Analysis (Classification)</a:t>
            </a:r>
            <a:endParaRPr lang="en-US" sz="3700">
              <a:ea typeface="+mj-lt"/>
              <a:cs typeface="+mj-lt"/>
            </a:endParaRPr>
          </a:p>
        </p:txBody>
      </p:sp>
      <p:sp>
        <p:nvSpPr>
          <p:cNvPr id="3" name="Content Placeholder 2">
            <a:extLst>
              <a:ext uri="{FF2B5EF4-FFF2-40B4-BE49-F238E27FC236}">
                <a16:creationId xmlns:a16="http://schemas.microsoft.com/office/drawing/2014/main" id="{BBE56AD2-5111-B4FF-E8D8-BC95F6730276}"/>
              </a:ext>
            </a:extLst>
          </p:cNvPr>
          <p:cNvSpPr>
            <a:spLocks noGrp="1"/>
          </p:cNvSpPr>
          <p:nvPr>
            <p:ph idx="1"/>
          </p:nvPr>
        </p:nvSpPr>
        <p:spPr>
          <a:xfrm>
            <a:off x="712808" y="967169"/>
            <a:ext cx="10515600" cy="4351338"/>
          </a:xfrm>
        </p:spPr>
        <p:txBody>
          <a:bodyPr lIns="91440" tIns="45720" rIns="91440" bIns="45720" anchor="t"/>
          <a:lstStyle/>
          <a:p>
            <a:pPr marL="0" indent="0">
              <a:buNone/>
            </a:pPr>
            <a:r>
              <a:rPr lang="en-US" sz="2400">
                <a:ea typeface="+mn-lt"/>
                <a:cs typeface="+mn-lt"/>
              </a:rPr>
              <a:t>• In order to find the best ML model/ method that would performs best using the test data between SVM, Classification Trees, k nearest neighbors and Logistic Regression; </a:t>
            </a:r>
          </a:p>
          <a:p>
            <a:pPr marL="0" indent="0">
              <a:buNone/>
            </a:pPr>
            <a:r>
              <a:rPr lang="en-US" sz="2400">
                <a:ea typeface="+mn-lt"/>
                <a:cs typeface="+mn-lt"/>
              </a:rPr>
              <a:t>• First created an object for each of the algorithms then created a GridSearchCV object and assigned them a set of parameters for each model. </a:t>
            </a:r>
          </a:p>
          <a:p>
            <a:pPr marL="0" indent="0">
              <a:buNone/>
            </a:pPr>
            <a:r>
              <a:rPr lang="en-US" sz="2400">
                <a:ea typeface="+mn-lt"/>
                <a:cs typeface="+mn-lt"/>
              </a:rPr>
              <a:t>• For each of the models under evaluation, the GridsearchCV object was created with cv=10, then fit the training data into the GridSearch object for each to Find best Hyperparameter.</a:t>
            </a:r>
          </a:p>
          <a:p>
            <a:pPr marL="0" indent="0">
              <a:buNone/>
            </a:pPr>
            <a:r>
              <a:rPr lang="en-US" sz="2400">
                <a:ea typeface="+mn-lt"/>
                <a:cs typeface="+mn-lt"/>
              </a:rPr>
              <a:t>• After fitting the training set, we output GridSearchCV object for each of the models, then displayed the best parameters using the data attribute best_params_ and the accuracy on the validation data using the data attribute best_score_. </a:t>
            </a:r>
          </a:p>
          <a:p>
            <a:pPr marL="0" indent="0">
              <a:buNone/>
            </a:pPr>
            <a:r>
              <a:rPr lang="en-US" sz="2400">
                <a:ea typeface="+mn-lt"/>
                <a:cs typeface="+mn-lt"/>
              </a:rPr>
              <a:t>• Finally using the method score to calculate the accuracy on the test data for each model and plotted a confussion matrix for each using the test and predicted outcomes</a:t>
            </a:r>
            <a:endParaRPr lang="en-US" sz="2400">
              <a:cs typeface="Calibri" panose="020F0502020204030204"/>
            </a:endParaRPr>
          </a:p>
        </p:txBody>
      </p:sp>
    </p:spTree>
    <p:extLst>
      <p:ext uri="{BB962C8B-B14F-4D97-AF65-F5344CB8AC3E}">
        <p14:creationId xmlns:p14="http://schemas.microsoft.com/office/powerpoint/2010/main" val="59001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13934"/>
            <a:ext cx="9418638" cy="4455054"/>
          </a:xfrm>
          <a:prstGeom prst="rect">
            <a:avLst/>
          </a:prstGeom>
        </p:spPr>
        <p:txBody>
          <a:bodyPr lIns="91440" tIns="45720" rIns="91440" bIns="45720" anchor="t">
            <a:normAutofit/>
          </a:bodyPr>
          <a:lstStyle/>
          <a:p>
            <a:pPr marL="0" indent="0" algn="ctr">
              <a:lnSpc>
                <a:spcPct val="100000"/>
              </a:lnSpc>
              <a:spcBef>
                <a:spcPts val="1400"/>
              </a:spcBef>
              <a:buNone/>
            </a:pPr>
            <a:r>
              <a:rPr lang="en-CA" sz="2200">
                <a:solidFill>
                  <a:schemeClr val="accent3">
                    <a:lumMod val="25000"/>
                  </a:schemeClr>
                </a:solidFill>
                <a:ea typeface="+mn-lt"/>
                <a:cs typeface="+mn-lt"/>
              </a:rPr>
              <a:t>A scatter plot of Flight Number vs. Launch Site </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4D9409A2-598E-4495-4C9C-CEACCE6B396E}"/>
              </a:ext>
            </a:extLst>
          </p:cNvPr>
          <p:cNvPicPr>
            <a:picLocks noChangeAspect="1"/>
          </p:cNvPicPr>
          <p:nvPr/>
        </p:nvPicPr>
        <p:blipFill>
          <a:blip r:embed="rId3"/>
          <a:stretch>
            <a:fillRect/>
          </a:stretch>
        </p:blipFill>
        <p:spPr>
          <a:xfrm>
            <a:off x="2531533" y="2172294"/>
            <a:ext cx="6096000" cy="356327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7091"/>
            <a:ext cx="9613371" cy="4404254"/>
          </a:xfrm>
          <a:prstGeom prst="rect">
            <a:avLst/>
          </a:prstGeom>
        </p:spPr>
        <p:txBody>
          <a:bodyPr lIns="91440" tIns="45720" rIns="91440" bIns="45720" anchor="t">
            <a:normAutofit/>
          </a:bodyPr>
          <a:lstStyle/>
          <a:p>
            <a:pPr marL="0" indent="0" algn="ctr">
              <a:lnSpc>
                <a:spcPct val="100000"/>
              </a:lnSpc>
              <a:spcBef>
                <a:spcPts val="1400"/>
              </a:spcBef>
              <a:buNone/>
            </a:pPr>
            <a:r>
              <a:rPr lang="en-CA" sz="2200">
                <a:solidFill>
                  <a:schemeClr val="accent3">
                    <a:lumMod val="25000"/>
                  </a:schemeClr>
                </a:solidFill>
                <a:latin typeface="Abadi"/>
              </a:rPr>
              <a:t>A scatter plot of Payload vs. Launch Site</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with numbers and dots&#10;&#10;Description automatically generated">
            <a:extLst>
              <a:ext uri="{FF2B5EF4-FFF2-40B4-BE49-F238E27FC236}">
                <a16:creationId xmlns:a16="http://schemas.microsoft.com/office/drawing/2014/main" id="{4B75D2C9-53BE-EC75-A4FC-264AD6BBC632}"/>
              </a:ext>
            </a:extLst>
          </p:cNvPr>
          <p:cNvPicPr>
            <a:picLocks noChangeAspect="1"/>
          </p:cNvPicPr>
          <p:nvPr/>
        </p:nvPicPr>
        <p:blipFill>
          <a:blip r:embed="rId3"/>
          <a:stretch>
            <a:fillRect/>
          </a:stretch>
        </p:blipFill>
        <p:spPr>
          <a:xfrm>
            <a:off x="3048000" y="2146165"/>
            <a:ext cx="6096000" cy="40727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4048"/>
            <a:ext cx="9469438" cy="4429654"/>
          </a:xfrm>
          <a:prstGeom prst="rect">
            <a:avLst/>
          </a:prstGeom>
        </p:spPr>
        <p:txBody>
          <a:bodyPr lIns="91440" tIns="45720" rIns="91440" bIns="45720" anchor="t">
            <a:normAutofit/>
          </a:bodyPr>
          <a:lstStyle/>
          <a:p>
            <a:pPr marL="0" indent="0" algn="ctr">
              <a:lnSpc>
                <a:spcPct val="100000"/>
              </a:lnSpc>
              <a:spcBef>
                <a:spcPts val="1400"/>
              </a:spcBef>
              <a:buNone/>
            </a:pPr>
            <a:r>
              <a:rPr lang="en-CA" sz="2200">
                <a:solidFill>
                  <a:schemeClr val="accent3">
                    <a:lumMod val="25000"/>
                  </a:schemeClr>
                </a:solidFill>
                <a:latin typeface="Abadi"/>
              </a:rPr>
              <a:t>This is a </a:t>
            </a:r>
            <a:r>
              <a:rPr lang="en-US" sz="2200">
                <a:solidFill>
                  <a:schemeClr val="accent3">
                    <a:lumMod val="25000"/>
                  </a:schemeClr>
                </a:solidFill>
                <a:latin typeface="Abadi"/>
              </a:rPr>
              <a:t>bar chart for the success rate of each orbit type</a:t>
            </a:r>
            <a:endParaRPr lang="en-US">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ECAE7BE4-F8BB-D2B2-131E-92CABB778D64}"/>
              </a:ext>
            </a:extLst>
          </p:cNvPr>
          <p:cNvPicPr>
            <a:picLocks noChangeAspect="1"/>
          </p:cNvPicPr>
          <p:nvPr/>
        </p:nvPicPr>
        <p:blipFill>
          <a:blip r:embed="rId3"/>
          <a:stretch>
            <a:fillRect/>
          </a:stretch>
        </p:blipFill>
        <p:spPr>
          <a:xfrm>
            <a:off x="2844800" y="2166184"/>
            <a:ext cx="6096000" cy="38633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1690"/>
            <a:ext cx="10002838" cy="4429654"/>
          </a:xfrm>
          <a:prstGeom prst="rect">
            <a:avLst/>
          </a:prstGeom>
        </p:spPr>
        <p:txBody>
          <a:bodyPr lIns="91440" tIns="45720" rIns="91440" bIns="45720" anchor="t">
            <a:normAutofit/>
          </a:bodyPr>
          <a:lstStyle/>
          <a:p>
            <a:pPr marL="0" indent="0" algn="ctr">
              <a:lnSpc>
                <a:spcPct val="100000"/>
              </a:lnSpc>
              <a:spcBef>
                <a:spcPts val="1400"/>
              </a:spcBef>
              <a:buNone/>
            </a:pPr>
            <a:r>
              <a:rPr lang="en-CA" sz="2200">
                <a:solidFill>
                  <a:schemeClr val="accent3">
                    <a:lumMod val="25000"/>
                  </a:schemeClr>
                </a:solidFill>
                <a:latin typeface="Abadi"/>
              </a:rPr>
              <a:t>This is a </a:t>
            </a:r>
            <a:r>
              <a:rPr lang="en-US" sz="2200">
                <a:solidFill>
                  <a:schemeClr val="accent3">
                    <a:lumMod val="25000"/>
                  </a:schemeClr>
                </a:solidFill>
                <a:latin typeface="Abadi"/>
              </a:rPr>
              <a:t>scatter point of Flight number vs. Orbit type</a:t>
            </a:r>
            <a:endParaRPr lang="en-US">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2DFB1C88-3601-F62B-E0AA-4428EDD9E918}"/>
              </a:ext>
            </a:extLst>
          </p:cNvPr>
          <p:cNvPicPr>
            <a:picLocks noChangeAspect="1"/>
          </p:cNvPicPr>
          <p:nvPr/>
        </p:nvPicPr>
        <p:blipFill>
          <a:blip r:embed="rId3"/>
          <a:stretch>
            <a:fillRect/>
          </a:stretch>
        </p:blipFill>
        <p:spPr>
          <a:xfrm>
            <a:off x="3048000" y="2193758"/>
            <a:ext cx="6096000" cy="36896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733"/>
            <a:ext cx="3737504" cy="4395788"/>
          </a:xfrm>
          <a:prstGeom prst="rect">
            <a:avLst/>
          </a:prstGeom>
        </p:spPr>
        <p:txBody>
          <a:bodyPr lIns="91440" tIns="45720" rIns="91440" bIns="45720" anchor="t">
            <a:normAutofit lnSpcReduction="10000"/>
          </a:bodyPr>
          <a:lstStyle/>
          <a:p>
            <a:pPr>
              <a:lnSpc>
                <a:spcPct val="100000"/>
              </a:lnSpc>
              <a:spcBef>
                <a:spcPts val="1400"/>
              </a:spcBef>
            </a:pPr>
            <a:r>
              <a:rPr lang="en-CA" sz="2200">
                <a:solidFill>
                  <a:schemeClr val="accent3">
                    <a:lumMod val="25000"/>
                  </a:schemeClr>
                </a:solidFill>
                <a:latin typeface="Abadi"/>
              </a:rPr>
              <a:t>This shows a </a:t>
            </a:r>
            <a:r>
              <a:rPr lang="en-US" sz="2200">
                <a:solidFill>
                  <a:schemeClr val="accent3">
                    <a:lumMod val="25000"/>
                  </a:schemeClr>
                </a:solidFill>
                <a:latin typeface="Abadi"/>
              </a:rPr>
              <a:t>scatter point of payload vs. orbit type</a:t>
            </a:r>
            <a:endParaRPr lang="en-US">
              <a:solidFill>
                <a:schemeClr val="accent3">
                  <a:lumMod val="25000"/>
                </a:schemeClr>
              </a:solidFill>
              <a:cs typeface="Calibri" panose="020F0502020204030204"/>
            </a:endParaRPr>
          </a:p>
          <a:p>
            <a:pPr>
              <a:lnSpc>
                <a:spcPct val="100000"/>
              </a:lnSpc>
              <a:spcBef>
                <a:spcPts val="1400"/>
              </a:spcBef>
            </a:pPr>
            <a:r>
              <a:rPr lang="en-US" sz="2200">
                <a:solidFill>
                  <a:schemeClr val="accent3">
                    <a:lumMod val="25000"/>
                  </a:schemeClr>
                </a:solidFill>
                <a:ea typeface="+mn-lt"/>
                <a:cs typeface="+mn-lt"/>
              </a:rPr>
              <a:t>With heavy payloads the successful landing or positive landing rate are more for Polar,LEO and ISS.</a:t>
            </a:r>
            <a:endParaRPr lang="en-US">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 However for GTO we cannot distinguish this well as both positive landing rate and negative landing(unsuccessfu l mission) both have near equal chances.</a:t>
            </a:r>
            <a:endParaRPr lang="en-US">
              <a:solidFill>
                <a:schemeClr val="accent3">
                  <a:lumMod val="25000"/>
                </a:schemeClr>
              </a:solidFill>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graph with red and blue dots&#10;&#10;Description automatically generated">
            <a:extLst>
              <a:ext uri="{FF2B5EF4-FFF2-40B4-BE49-F238E27FC236}">
                <a16:creationId xmlns:a16="http://schemas.microsoft.com/office/drawing/2014/main" id="{47A172C6-EDCA-468C-908E-F181A85589F8}"/>
              </a:ext>
            </a:extLst>
          </p:cNvPr>
          <p:cNvPicPr>
            <a:picLocks noChangeAspect="1"/>
          </p:cNvPicPr>
          <p:nvPr/>
        </p:nvPicPr>
        <p:blipFill>
          <a:blip r:embed="rId3"/>
          <a:stretch>
            <a:fillRect/>
          </a:stretch>
        </p:blipFill>
        <p:spPr>
          <a:xfrm>
            <a:off x="4781500" y="1600200"/>
            <a:ext cx="7268733"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8691"/>
            <a:ext cx="10798704" cy="4302654"/>
          </a:xfrm>
          <a:prstGeom prst="rect">
            <a:avLst/>
          </a:prstGeom>
        </p:spPr>
        <p:txBody>
          <a:bodyPr lIns="91440" tIns="45720" rIns="91440" bIns="45720" anchor="t">
            <a:normAutofit/>
          </a:bodyPr>
          <a:lstStyle/>
          <a:p>
            <a:pPr marL="0" indent="0" algn="ctr">
              <a:lnSpc>
                <a:spcPct val="100000"/>
              </a:lnSpc>
              <a:spcBef>
                <a:spcPts val="1400"/>
              </a:spcBef>
              <a:buNone/>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endParaRPr lang="en-US">
              <a:cs typeface="Calibri" panose="020F0502020204030204"/>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showing the growth of a company&#10;&#10;Description automatically generated">
            <a:extLst>
              <a:ext uri="{FF2B5EF4-FFF2-40B4-BE49-F238E27FC236}">
                <a16:creationId xmlns:a16="http://schemas.microsoft.com/office/drawing/2014/main" id="{8C0C275E-008F-949C-7CC2-B989F2E31EAC}"/>
              </a:ext>
            </a:extLst>
          </p:cNvPr>
          <p:cNvPicPr>
            <a:picLocks noChangeAspect="1"/>
          </p:cNvPicPr>
          <p:nvPr/>
        </p:nvPicPr>
        <p:blipFill>
          <a:blip r:embed="rId3"/>
          <a:stretch>
            <a:fillRect/>
          </a:stretch>
        </p:blipFill>
        <p:spPr>
          <a:xfrm>
            <a:off x="2366658" y="2108200"/>
            <a:ext cx="7729616" cy="4191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210" y="1715558"/>
            <a:ext cx="5165123" cy="4385204"/>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ea typeface="+mn-lt"/>
                <a:cs typeface="+mn-lt"/>
              </a:rPr>
              <a:t>Find the names of the unique launch sites </a:t>
            </a:r>
            <a:endParaRPr lang="en-US">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 Used ‘SELECT DISTINCT’ statement to return only the unique launch sites from the ‘LAUNCH_SITE’ column of the SPACEXTBL table</a:t>
            </a: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6C62A27C-09BE-5698-2077-3703D054A7F5}"/>
              </a:ext>
            </a:extLst>
          </p:cNvPr>
          <p:cNvPicPr>
            <a:picLocks noChangeAspect="1"/>
          </p:cNvPicPr>
          <p:nvPr/>
        </p:nvPicPr>
        <p:blipFill>
          <a:blip r:embed="rId3"/>
          <a:stretch>
            <a:fillRect/>
          </a:stretch>
        </p:blipFill>
        <p:spPr>
          <a:xfrm>
            <a:off x="5664200" y="1629420"/>
            <a:ext cx="6096000" cy="319276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825"/>
            <a:ext cx="9745589" cy="4817004"/>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Find 5 records where launch sites begin with `CCA`</a:t>
            </a:r>
          </a:p>
          <a:p>
            <a:pPr marL="0" indent="0">
              <a:lnSpc>
                <a:spcPct val="100000"/>
              </a:lnSpc>
              <a:spcBef>
                <a:spcPts val="1400"/>
              </a:spcBef>
              <a:buNone/>
            </a:pPr>
            <a:endParaRPr lang="en-US" sz="1800" dirty="0">
              <a:solidFill>
                <a:schemeClr val="accent3">
                  <a:lumMod val="25000"/>
                </a:schemeClr>
              </a:solidFill>
              <a:latin typeface="Abadi"/>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ea typeface="+mn-lt"/>
              <a:cs typeface="+mn-lt"/>
            </a:endParaRPr>
          </a:p>
          <a:p>
            <a:pPr>
              <a:lnSpc>
                <a:spcPct val="100000"/>
              </a:lnSpc>
              <a:spcBef>
                <a:spcPts val="1400"/>
              </a:spcBef>
            </a:pPr>
            <a:r>
              <a:rPr lang="en-US" sz="1800">
                <a:solidFill>
                  <a:schemeClr val="accent3">
                    <a:lumMod val="25000"/>
                  </a:schemeClr>
                </a:solidFill>
                <a:ea typeface="+mn-lt"/>
                <a:cs typeface="+mn-lt"/>
              </a:rPr>
              <a:t>Used ‘LIKE’ command with ‘%’ wildcard in ‘WHERE’ clause to select and dispay a table of all records where launch sites begin with the string 'CCA'</a:t>
            </a:r>
            <a:endParaRPr lang="en-US" sz="1800">
              <a:solidFill>
                <a:schemeClr val="accent3">
                  <a:lumMod val="25000"/>
                </a:schemeClr>
              </a:solidFill>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50DC2303-A427-FA04-25AD-8D675B89480A}"/>
              </a:ext>
            </a:extLst>
          </p:cNvPr>
          <p:cNvPicPr>
            <a:picLocks noChangeAspect="1"/>
          </p:cNvPicPr>
          <p:nvPr/>
        </p:nvPicPr>
        <p:blipFill>
          <a:blip r:embed="rId3"/>
          <a:stretch>
            <a:fillRect/>
          </a:stretch>
        </p:blipFill>
        <p:spPr>
          <a:xfrm>
            <a:off x="1024467" y="1829851"/>
            <a:ext cx="6096000" cy="30289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6314"/>
            <a:ext cx="7755869" cy="23485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IN" sz="1400" dirty="0">
                <a:solidFill>
                  <a:schemeClr val="tx1"/>
                </a:solidFill>
              </a:rPr>
              <a:t>• </a:t>
            </a:r>
            <a:r>
              <a:rPr lang="en-IN" sz="1400" b="1" dirty="0">
                <a:solidFill>
                  <a:schemeClr val="tx1"/>
                </a:solidFill>
              </a:rPr>
              <a:t>Summary of methodologies</a:t>
            </a:r>
          </a:p>
          <a:p>
            <a:pPr marL="0" indent="0">
              <a:lnSpc>
                <a:spcPct val="100000"/>
              </a:lnSpc>
              <a:spcBef>
                <a:spcPts val="1400"/>
              </a:spcBef>
              <a:buNone/>
            </a:pPr>
            <a:r>
              <a:rPr lang="en-IN" sz="1400" dirty="0">
                <a:solidFill>
                  <a:schemeClr val="tx1"/>
                </a:solidFill>
              </a:rPr>
              <a:t> - SpaceX Data Collection using SpaceX API</a:t>
            </a:r>
          </a:p>
          <a:p>
            <a:pPr marL="0" indent="0">
              <a:lnSpc>
                <a:spcPct val="100000"/>
              </a:lnSpc>
              <a:spcBef>
                <a:spcPts val="1400"/>
              </a:spcBef>
              <a:buNone/>
            </a:pPr>
            <a:r>
              <a:rPr lang="en-IN" sz="1400" dirty="0">
                <a:solidFill>
                  <a:schemeClr val="tx1"/>
                </a:solidFill>
              </a:rPr>
              <a:t> - SpaceX Data Collection with Web Scraping</a:t>
            </a:r>
          </a:p>
          <a:p>
            <a:pPr marL="0" indent="0">
              <a:lnSpc>
                <a:spcPct val="100000"/>
              </a:lnSpc>
              <a:spcBef>
                <a:spcPts val="1400"/>
              </a:spcBef>
              <a:buNone/>
            </a:pPr>
            <a:r>
              <a:rPr lang="en-IN" sz="1400" dirty="0">
                <a:solidFill>
                  <a:schemeClr val="tx1"/>
                </a:solidFill>
              </a:rPr>
              <a:t> - SpaceX Data Wrangling</a:t>
            </a:r>
          </a:p>
          <a:p>
            <a:pPr marL="0" indent="0">
              <a:lnSpc>
                <a:spcPct val="100000"/>
              </a:lnSpc>
              <a:spcBef>
                <a:spcPts val="1400"/>
              </a:spcBef>
              <a:buNone/>
            </a:pPr>
            <a:r>
              <a:rPr lang="en-IN" sz="1400" dirty="0">
                <a:solidFill>
                  <a:schemeClr val="tx1"/>
                </a:solidFill>
              </a:rPr>
              <a:t> - SpaceX Exploratory Data Analysis using SQL</a:t>
            </a:r>
          </a:p>
          <a:p>
            <a:pPr marL="0" indent="0">
              <a:lnSpc>
                <a:spcPct val="100000"/>
              </a:lnSpc>
              <a:spcBef>
                <a:spcPts val="1400"/>
              </a:spcBef>
              <a:buNone/>
            </a:pPr>
            <a:r>
              <a:rPr lang="en-IN" sz="1400" dirty="0">
                <a:solidFill>
                  <a:schemeClr val="tx1"/>
                </a:solidFill>
              </a:rPr>
              <a:t> - Space-X EDA DataViz Using Python Pandas and Matplotlib</a:t>
            </a:r>
          </a:p>
          <a:p>
            <a:pPr marL="0" indent="0">
              <a:lnSpc>
                <a:spcPct val="100000"/>
              </a:lnSpc>
              <a:spcBef>
                <a:spcPts val="1400"/>
              </a:spcBef>
              <a:buNone/>
            </a:pPr>
            <a:r>
              <a:rPr lang="en-IN" sz="1400" dirty="0">
                <a:solidFill>
                  <a:schemeClr val="tx1"/>
                </a:solidFill>
              </a:rPr>
              <a:t> - Space-X Launch Sites Analysis with Folium</a:t>
            </a:r>
          </a:p>
          <a:p>
            <a:pPr marL="0" indent="0">
              <a:lnSpc>
                <a:spcPct val="100000"/>
              </a:lnSpc>
              <a:spcBef>
                <a:spcPts val="1400"/>
              </a:spcBef>
              <a:buNone/>
            </a:pPr>
            <a:r>
              <a:rPr lang="en-IN" sz="1400" dirty="0">
                <a:solidFill>
                  <a:schemeClr val="tx1"/>
                </a:solidFill>
              </a:rPr>
              <a:t>-   Interactive Visual Analytics and </a:t>
            </a:r>
            <a:r>
              <a:rPr lang="en-IN" sz="1400" dirty="0" err="1">
                <a:solidFill>
                  <a:schemeClr val="tx1"/>
                </a:solidFill>
              </a:rPr>
              <a:t>Ploty</a:t>
            </a:r>
            <a:r>
              <a:rPr lang="en-IN" sz="1400" dirty="0">
                <a:solidFill>
                  <a:schemeClr val="tx1"/>
                </a:solidFill>
              </a:rPr>
              <a:t> Dash </a:t>
            </a:r>
          </a:p>
          <a:p>
            <a:pPr>
              <a:lnSpc>
                <a:spcPct val="100000"/>
              </a:lnSpc>
              <a:spcBef>
                <a:spcPts val="1400"/>
              </a:spcBef>
              <a:buFontTx/>
              <a:buChar char="-"/>
            </a:pPr>
            <a:r>
              <a:rPr lang="en-IN" sz="1400" dirty="0">
                <a:solidFill>
                  <a:schemeClr val="tx1"/>
                </a:solidFill>
              </a:rPr>
              <a:t>SpaceX Machine Learning Landing Prediction </a:t>
            </a:r>
          </a:p>
          <a:p>
            <a:pPr marL="0" indent="0">
              <a:lnSpc>
                <a:spcPct val="100000"/>
              </a:lnSpc>
              <a:spcBef>
                <a:spcPts val="1400"/>
              </a:spcBef>
              <a:buNone/>
            </a:pPr>
            <a:r>
              <a:rPr lang="en-IN" sz="1400" dirty="0">
                <a:solidFill>
                  <a:schemeClr val="tx1"/>
                </a:solidFill>
              </a:rPr>
              <a:t>• </a:t>
            </a:r>
            <a:r>
              <a:rPr lang="en-IN" sz="1400" b="1" dirty="0">
                <a:solidFill>
                  <a:schemeClr val="tx1"/>
                </a:solidFill>
              </a:rPr>
              <a:t>Summary of all results </a:t>
            </a:r>
          </a:p>
          <a:p>
            <a:pPr>
              <a:lnSpc>
                <a:spcPct val="100000"/>
              </a:lnSpc>
              <a:spcBef>
                <a:spcPts val="1400"/>
              </a:spcBef>
              <a:buFontTx/>
              <a:buChar char="-"/>
            </a:pPr>
            <a:r>
              <a:rPr lang="en-IN" sz="1400" dirty="0">
                <a:solidFill>
                  <a:schemeClr val="tx1"/>
                </a:solidFill>
              </a:rPr>
              <a:t>EDA results </a:t>
            </a:r>
          </a:p>
          <a:p>
            <a:pPr>
              <a:lnSpc>
                <a:spcPct val="100000"/>
              </a:lnSpc>
              <a:spcBef>
                <a:spcPts val="1400"/>
              </a:spcBef>
              <a:buFontTx/>
              <a:buChar char="-"/>
            </a:pPr>
            <a:r>
              <a:rPr lang="en-IN" sz="1400" dirty="0">
                <a:solidFill>
                  <a:schemeClr val="tx1"/>
                </a:solidFill>
              </a:rPr>
              <a:t> Interactive Visual Analytics and Dashboards </a:t>
            </a:r>
          </a:p>
          <a:p>
            <a:pPr marL="0" indent="0">
              <a:lnSpc>
                <a:spcPct val="100000"/>
              </a:lnSpc>
              <a:spcBef>
                <a:spcPts val="1400"/>
              </a:spcBef>
              <a:buNone/>
            </a:pPr>
            <a:r>
              <a:rPr lang="en-IN" sz="1400" dirty="0">
                <a:solidFill>
                  <a:schemeClr val="tx1"/>
                </a:solidFill>
              </a:rPr>
              <a:t>-     Predictive Analysis(Classification)</a:t>
            </a:r>
            <a:endParaRPr lang="en-US" sz="14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Executive</a:t>
            </a:r>
            <a:r>
              <a:rPr lang="en-US" dirty="0">
                <a:solidFill>
                  <a:srgbClr val="0B49CB"/>
                </a:solidFill>
                <a:latin typeface="Abadi"/>
              </a:rPr>
              <a:t>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Used the ‘SUM()’ function to return and dispaly the total sum of ‘PAYLOAD_MASS_KG’ column for Customer ‘NASA(CRS)'</a:t>
            </a: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24823A71-4869-949B-3E44-E3D98B2A90FB}"/>
              </a:ext>
            </a:extLst>
          </p:cNvPr>
          <p:cNvPicPr>
            <a:picLocks noChangeAspect="1"/>
          </p:cNvPicPr>
          <p:nvPr/>
        </p:nvPicPr>
        <p:blipFill>
          <a:blip r:embed="rId3"/>
          <a:stretch>
            <a:fillRect/>
          </a:stretch>
        </p:blipFill>
        <p:spPr>
          <a:xfrm>
            <a:off x="1109133" y="2646147"/>
            <a:ext cx="6985000" cy="13709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Used the ‘AVG()’ function to return and dispaly the average payload mass carried by booster version F9 v1.1</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DE7621FB-7401-72E0-21F6-8101FBE91BD6}"/>
              </a:ext>
            </a:extLst>
          </p:cNvPr>
          <p:cNvPicPr>
            <a:picLocks noChangeAspect="1"/>
          </p:cNvPicPr>
          <p:nvPr/>
        </p:nvPicPr>
        <p:blipFill>
          <a:blip r:embed="rId3"/>
          <a:stretch>
            <a:fillRect/>
          </a:stretch>
        </p:blipFill>
        <p:spPr>
          <a:xfrm>
            <a:off x="1075267" y="2615845"/>
            <a:ext cx="6096000" cy="13892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Used the ‘MIN()’ function to return and dispaly the first (oldest) date when first successful landing outcome on ground pad ‘Success (ground pad)’happened.</a:t>
            </a: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8874C20D-25A6-8A91-BD5B-73E8FDD58068}"/>
              </a:ext>
            </a:extLst>
          </p:cNvPr>
          <p:cNvPicPr>
            <a:picLocks noChangeAspect="1"/>
          </p:cNvPicPr>
          <p:nvPr/>
        </p:nvPicPr>
        <p:blipFill>
          <a:blip r:embed="rId3"/>
          <a:stretch>
            <a:fillRect/>
          </a:stretch>
        </p:blipFill>
        <p:spPr>
          <a:xfrm>
            <a:off x="1041722" y="2271914"/>
            <a:ext cx="6096000" cy="22273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Used ‘Select Distinct’ statement to return and list the ‘unique’ names of boosters with operators &gt;4000 and &lt;6000 to only list booster with payloads btween 4000-6000 with landing outcome of ‘Success (drone ship)’.</a:t>
            </a:r>
            <a:endParaRPr lang="en-US">
              <a:solidFill>
                <a:schemeClr val="accent3">
                  <a:lumMod val="25000"/>
                </a:schemeClr>
              </a:solidFill>
              <a:cs typeface="Calibr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descr="A screenshot of a computer&#10;&#10;Description automatically generated">
            <a:extLst>
              <a:ext uri="{FF2B5EF4-FFF2-40B4-BE49-F238E27FC236}">
                <a16:creationId xmlns:a16="http://schemas.microsoft.com/office/drawing/2014/main" id="{A01D9897-4E8A-FCF7-266F-E463029187AE}"/>
              </a:ext>
            </a:extLst>
          </p:cNvPr>
          <p:cNvPicPr>
            <a:picLocks noChangeAspect="1"/>
          </p:cNvPicPr>
          <p:nvPr/>
        </p:nvPicPr>
        <p:blipFill>
          <a:blip r:embed="rId3"/>
          <a:stretch>
            <a:fillRect/>
          </a:stretch>
        </p:blipFill>
        <p:spPr>
          <a:xfrm>
            <a:off x="1118886" y="2599909"/>
            <a:ext cx="6096000" cy="23333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a:solidFill>
                  <a:schemeClr val="accent3">
                    <a:lumMod val="25000"/>
                  </a:schemeClr>
                </a:solidFill>
                <a:ea typeface="+mn-lt"/>
                <a:cs typeface="+mn-lt"/>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10;&#10;Description automatically generated">
            <a:extLst>
              <a:ext uri="{FF2B5EF4-FFF2-40B4-BE49-F238E27FC236}">
                <a16:creationId xmlns:a16="http://schemas.microsoft.com/office/drawing/2014/main" id="{20D45590-B55C-10AF-2EB9-7349781C16B6}"/>
              </a:ext>
            </a:extLst>
          </p:cNvPr>
          <p:cNvPicPr>
            <a:picLocks noChangeAspect="1"/>
          </p:cNvPicPr>
          <p:nvPr/>
        </p:nvPicPr>
        <p:blipFill>
          <a:blip r:embed="rId3"/>
          <a:stretch>
            <a:fillRect/>
          </a:stretch>
        </p:blipFill>
        <p:spPr>
          <a:xfrm>
            <a:off x="1024467" y="2339652"/>
            <a:ext cx="6629400" cy="25004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0759"/>
            <a:ext cx="9745589" cy="4800070"/>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a:solidFill>
                  <a:schemeClr val="accent3">
                    <a:lumMod val="25000"/>
                  </a:schemeClr>
                </a:solidFill>
                <a:latin typeface="Abadi"/>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Using a Subquery to return and pass the Max payload and used it list all the boosters that have carried the Max payload of 15600kgs </a:t>
            </a: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82C30125-36B6-5091-00EA-7871A1580C64}"/>
              </a:ext>
            </a:extLst>
          </p:cNvPr>
          <p:cNvPicPr>
            <a:picLocks noChangeAspect="1"/>
          </p:cNvPicPr>
          <p:nvPr/>
        </p:nvPicPr>
        <p:blipFill>
          <a:blip r:embed="rId3"/>
          <a:stretch>
            <a:fillRect/>
          </a:stretch>
        </p:blipFill>
        <p:spPr>
          <a:xfrm>
            <a:off x="2345267" y="1832089"/>
            <a:ext cx="6096000" cy="36510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9745589" cy="509640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Used the ‘subsrt()’ in the select statement to get the month and year from the date column where substr(Date,7,4)='2015' for year and Landing_outcome was ‘Failure (drone ship’) and return the records nmatching the filter.</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3D2214EA-F002-2AE7-276C-8F88AEDCA222}"/>
              </a:ext>
            </a:extLst>
          </p:cNvPr>
          <p:cNvPicPr>
            <a:picLocks noChangeAspect="1"/>
          </p:cNvPicPr>
          <p:nvPr/>
        </p:nvPicPr>
        <p:blipFill>
          <a:blip r:embed="rId3"/>
          <a:stretch>
            <a:fillRect/>
          </a:stretch>
        </p:blipFill>
        <p:spPr>
          <a:xfrm>
            <a:off x="2980267" y="2205450"/>
            <a:ext cx="6096000" cy="24471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825"/>
            <a:ext cx="10676922" cy="482547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C33312DE-CD7D-176F-1941-3D174CA44B4D}"/>
              </a:ext>
            </a:extLst>
          </p:cNvPr>
          <p:cNvPicPr>
            <a:picLocks noChangeAspect="1"/>
          </p:cNvPicPr>
          <p:nvPr/>
        </p:nvPicPr>
        <p:blipFill>
          <a:blip r:embed="rId3"/>
          <a:stretch>
            <a:fillRect/>
          </a:stretch>
        </p:blipFill>
        <p:spPr>
          <a:xfrm>
            <a:off x="3292988" y="2311400"/>
            <a:ext cx="6080158" cy="41148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All launch sites are in proximity to the Equator, (located southwards of the US map). Also all the laumch sites are in very close proximity to the coast.</a:t>
            </a:r>
            <a:endParaRPr lang="en-US" sz="220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Markers of all launch sites on global map</a:t>
            </a:r>
          </a:p>
        </p:txBody>
      </p:sp>
      <p:pic>
        <p:nvPicPr>
          <p:cNvPr id="4" name="Picture 3" descr="A map of the world&#10;&#10;Description automatically generated">
            <a:extLst>
              <a:ext uri="{FF2B5EF4-FFF2-40B4-BE49-F238E27FC236}">
                <a16:creationId xmlns:a16="http://schemas.microsoft.com/office/drawing/2014/main" id="{9FCC0502-F085-5BFA-A3DC-ECE07BAD435A}"/>
              </a:ext>
            </a:extLst>
          </p:cNvPr>
          <p:cNvPicPr>
            <a:picLocks noChangeAspect="1"/>
          </p:cNvPicPr>
          <p:nvPr/>
        </p:nvPicPr>
        <p:blipFill>
          <a:blip r:embed="rId3"/>
          <a:stretch>
            <a:fillRect/>
          </a:stretch>
        </p:blipFill>
        <p:spPr>
          <a:xfrm>
            <a:off x="1439334" y="1573452"/>
            <a:ext cx="7730066" cy="310996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817906" y="1993502"/>
            <a:ext cx="5660840" cy="3587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chemeClr val="tx1"/>
                </a:solidFill>
              </a:rPr>
              <a:t>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600" dirty="0">
                <a:solidFill>
                  <a:schemeClr val="tx1"/>
                </a:solidFill>
              </a:rPr>
              <a:t>       In this capstone, we will predict if the Falcon 9 first stage will land successfully using data from Falcon 9 rocket launches advertised on its website.</a:t>
            </a:r>
            <a:endParaRPr lang="en-US" sz="2200" dirty="0">
              <a:solidFill>
                <a:schemeClr val="tx1"/>
              </a:solidFill>
              <a:latin typeface="Abadi" panose="020B0604020104020204" pitchFamily="34" charset="0"/>
            </a:endParaRPr>
          </a:p>
        </p:txBody>
      </p:sp>
      <p:pic>
        <p:nvPicPr>
          <p:cNvPr id="3" name="Picture 2" descr="A rocket launching with a fire coming out of the ground">
            <a:extLst>
              <a:ext uri="{FF2B5EF4-FFF2-40B4-BE49-F238E27FC236}">
                <a16:creationId xmlns:a16="http://schemas.microsoft.com/office/drawing/2014/main" id="{D7CFA609-B9D2-9AC8-87BC-69CA565CDB9D}"/>
              </a:ext>
            </a:extLst>
          </p:cNvPr>
          <p:cNvPicPr>
            <a:picLocks noChangeAspect="1"/>
          </p:cNvPicPr>
          <p:nvPr/>
        </p:nvPicPr>
        <p:blipFill>
          <a:blip r:embed="rId3"/>
          <a:stretch>
            <a:fillRect/>
          </a:stretch>
        </p:blipFill>
        <p:spPr>
          <a:xfrm>
            <a:off x="1008669" y="2139885"/>
            <a:ext cx="4525764" cy="3440783"/>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5359"/>
            <a:ext cx="9745589" cy="482547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outcomes for each site with color markers on the map</a:t>
            </a:r>
            <a:endParaRPr lang="en-US" dirty="0">
              <a:solidFill>
                <a:srgbClr val="0B49CB"/>
              </a:solidFill>
              <a:latin typeface="Abadi"/>
            </a:endParaRPr>
          </a:p>
        </p:txBody>
      </p:sp>
      <p:pic>
        <p:nvPicPr>
          <p:cNvPr id="2" name="Picture 1" descr="A screenshot of a map&#10;&#10;Description automatically generated">
            <a:extLst>
              <a:ext uri="{FF2B5EF4-FFF2-40B4-BE49-F238E27FC236}">
                <a16:creationId xmlns:a16="http://schemas.microsoft.com/office/drawing/2014/main" id="{DFB739B0-85E4-916B-DC72-114A26C26073}"/>
              </a:ext>
            </a:extLst>
          </p:cNvPr>
          <p:cNvPicPr>
            <a:picLocks noChangeAspect="1"/>
          </p:cNvPicPr>
          <p:nvPr/>
        </p:nvPicPr>
        <p:blipFill>
          <a:blip r:embed="rId3"/>
          <a:stretch>
            <a:fillRect/>
          </a:stretch>
        </p:blipFill>
        <p:spPr>
          <a:xfrm>
            <a:off x="1811866" y="2054978"/>
            <a:ext cx="8424334" cy="2434777"/>
          </a:xfrm>
          <a:prstGeom prst="rect">
            <a:avLst/>
          </a:prstGeom>
        </p:spPr>
      </p:pic>
      <p:sp>
        <p:nvSpPr>
          <p:cNvPr id="4" name="TextBox 3">
            <a:extLst>
              <a:ext uri="{FF2B5EF4-FFF2-40B4-BE49-F238E27FC236}">
                <a16:creationId xmlns:a16="http://schemas.microsoft.com/office/drawing/2014/main" id="{E47D32CB-42C0-82E0-491B-02B880F2101A}"/>
              </a:ext>
            </a:extLst>
          </p:cNvPr>
          <p:cNvSpPr txBox="1"/>
          <p:nvPr/>
        </p:nvSpPr>
        <p:spPr>
          <a:xfrm>
            <a:off x="2159000" y="4910667"/>
            <a:ext cx="817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Eastern coast (Florida) Launch site KSC LC-39A has relatively high success rates compared to CCAFS SLC-40 &amp; CCAFS LC-40.</a:t>
            </a: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a:solidFill>
                  <a:schemeClr val="accent3">
                    <a:lumMod val="25000"/>
                  </a:schemeClr>
                </a:solidFill>
                <a:latin typeface="Abadi"/>
              </a:rPr>
              <a:t>West california states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200">
                <a:solidFill>
                  <a:schemeClr val="accent3">
                    <a:lumMod val="25000"/>
                  </a:schemeClr>
                </a:solidFill>
                <a:ea typeface="+mn-lt"/>
                <a:cs typeface="+mn-lt"/>
              </a:rPr>
              <a:t>In the West Coast (California) Launch site VAFB SLC-4E has relatively lower success rates 4/10 compared to KSC LC39A launch site in the Eastern Coast of Florida. </a:t>
            </a: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outcomes for each site on the map with color markers</a:t>
            </a:r>
            <a:endParaRPr lang="en-US" dirty="0">
              <a:solidFill>
                <a:srgbClr val="0B49CB"/>
              </a:solidFill>
              <a:latin typeface="Abadi"/>
            </a:endParaRPr>
          </a:p>
        </p:txBody>
      </p:sp>
      <p:pic>
        <p:nvPicPr>
          <p:cNvPr id="2" name="Picture 1" descr="A map with a location pin&#10;&#10;Description automatically generated">
            <a:extLst>
              <a:ext uri="{FF2B5EF4-FFF2-40B4-BE49-F238E27FC236}">
                <a16:creationId xmlns:a16="http://schemas.microsoft.com/office/drawing/2014/main" id="{779AE6C7-1DA8-3E06-97B2-84D94F0A690F}"/>
              </a:ext>
            </a:extLst>
          </p:cNvPr>
          <p:cNvPicPr>
            <a:picLocks noChangeAspect="1"/>
          </p:cNvPicPr>
          <p:nvPr/>
        </p:nvPicPr>
        <p:blipFill>
          <a:blip r:embed="rId3"/>
          <a:stretch>
            <a:fillRect/>
          </a:stretch>
        </p:blipFill>
        <p:spPr>
          <a:xfrm>
            <a:off x="2074333" y="2057399"/>
            <a:ext cx="4724400" cy="30141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7DA-B6B3-88A9-4EA0-72315B8F6225}"/>
              </a:ext>
            </a:extLst>
          </p:cNvPr>
          <p:cNvSpPr>
            <a:spLocks noGrp="1"/>
          </p:cNvSpPr>
          <p:nvPr>
            <p:ph type="title"/>
          </p:nvPr>
        </p:nvSpPr>
        <p:spPr>
          <a:xfrm>
            <a:off x="838200" y="365125"/>
            <a:ext cx="10515600" cy="724430"/>
          </a:xfrm>
        </p:spPr>
        <p:txBody>
          <a:bodyPr lIns="91440" tIns="45720" rIns="91440" bIns="45720" anchor="t"/>
          <a:lstStyle/>
          <a:p>
            <a:r>
              <a:rPr lang="en-US" sz="2800">
                <a:solidFill>
                  <a:srgbClr val="0B49CB"/>
                </a:solidFill>
                <a:ea typeface="+mj-lt"/>
                <a:cs typeface="+mj-lt"/>
              </a:rPr>
              <a:t>Distance between launch sites to its proximities</a:t>
            </a:r>
            <a:endParaRPr lang="en-US" sz="2800" dirty="0">
              <a:solidFill>
                <a:srgbClr val="0B49CB"/>
              </a:solidFill>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84795E21-4C45-5FA5-9B35-17392B17F019}"/>
              </a:ext>
            </a:extLst>
          </p:cNvPr>
          <p:cNvSpPr>
            <a:spLocks noGrp="1"/>
          </p:cNvSpPr>
          <p:nvPr>
            <p:ph idx="1"/>
          </p:nvPr>
        </p:nvSpPr>
        <p:spPr>
          <a:xfrm>
            <a:off x="838200" y="987425"/>
            <a:ext cx="10515600" cy="5189538"/>
          </a:xfrm>
        </p:spPr>
        <p:txBody>
          <a:bodyPr lIns="91440" tIns="45720" rIns="91440" bIns="45720" anchor="t"/>
          <a:lstStyle/>
          <a:p>
            <a:r>
              <a:rPr lang="en-US">
                <a:ea typeface="+mn-lt"/>
                <a:cs typeface="+mn-lt"/>
              </a:rPr>
              <a:t>Launch site CCAFS SLC-40 proximity to coastline is 0.86km</a:t>
            </a:r>
          </a:p>
          <a:p>
            <a:pPr marL="0" indent="0">
              <a:buNone/>
            </a:pPr>
            <a:endParaRPr lang="en-US" dirty="0">
              <a:cs typeface="Calibri"/>
            </a:endParaRPr>
          </a:p>
        </p:txBody>
      </p:sp>
      <p:pic>
        <p:nvPicPr>
          <p:cNvPr id="4" name="Picture 3" descr="A map with a blue line&#10;&#10;Description automatically generated">
            <a:extLst>
              <a:ext uri="{FF2B5EF4-FFF2-40B4-BE49-F238E27FC236}">
                <a16:creationId xmlns:a16="http://schemas.microsoft.com/office/drawing/2014/main" id="{FE4AF9D5-5398-49FC-8A42-DA947C529BDD}"/>
              </a:ext>
            </a:extLst>
          </p:cNvPr>
          <p:cNvPicPr>
            <a:picLocks noChangeAspect="1"/>
          </p:cNvPicPr>
          <p:nvPr/>
        </p:nvPicPr>
        <p:blipFill>
          <a:blip r:embed="rId2"/>
          <a:stretch>
            <a:fillRect/>
          </a:stretch>
        </p:blipFill>
        <p:spPr>
          <a:xfrm>
            <a:off x="2210859" y="2057400"/>
            <a:ext cx="6923616" cy="3200400"/>
          </a:xfrm>
          <a:prstGeom prst="rect">
            <a:avLst/>
          </a:prstGeom>
        </p:spPr>
      </p:pic>
    </p:spTree>
    <p:extLst>
      <p:ext uri="{BB962C8B-B14F-4D97-AF65-F5344CB8AC3E}">
        <p14:creationId xmlns:p14="http://schemas.microsoft.com/office/powerpoint/2010/main" val="2114740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5FC9-A273-72E8-2B40-ABDC43FFE740}"/>
              </a:ext>
            </a:extLst>
          </p:cNvPr>
          <p:cNvSpPr>
            <a:spLocks noGrp="1"/>
          </p:cNvSpPr>
          <p:nvPr>
            <p:ph type="title"/>
          </p:nvPr>
        </p:nvSpPr>
        <p:spPr>
          <a:xfrm>
            <a:off x="838200" y="365125"/>
            <a:ext cx="10515600" cy="588963"/>
          </a:xfrm>
        </p:spPr>
        <p:txBody>
          <a:bodyPr lIns="91440" tIns="45720" rIns="91440" bIns="45720" anchor="t"/>
          <a:lstStyle/>
          <a:p>
            <a:r>
              <a:rPr lang="en-US" sz="2800">
                <a:solidFill>
                  <a:srgbClr val="0B49CB"/>
                </a:solidFill>
                <a:cs typeface="Calibri Light"/>
              </a:rPr>
              <a:t>Distance between launch sites to its proximities</a:t>
            </a:r>
            <a:endParaRPr lang="en-US" sz="2800">
              <a:cs typeface="Calibri Light"/>
            </a:endParaRPr>
          </a:p>
          <a:p>
            <a:endParaRPr lang="en-US" dirty="0">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05381531-2CAD-C902-8212-6C1B67BEA96F}"/>
              </a:ext>
            </a:extLst>
          </p:cNvPr>
          <p:cNvSpPr>
            <a:spLocks noGrp="1"/>
          </p:cNvSpPr>
          <p:nvPr>
            <p:ph idx="1"/>
          </p:nvPr>
        </p:nvSpPr>
        <p:spPr>
          <a:xfrm>
            <a:off x="838200" y="978959"/>
            <a:ext cx="10515600" cy="5198004"/>
          </a:xfrm>
        </p:spPr>
        <p:txBody>
          <a:bodyPr lIns="91440" tIns="45720" rIns="91440" bIns="45720" anchor="t"/>
          <a:lstStyle/>
          <a:p>
            <a:r>
              <a:rPr lang="en-US">
                <a:ea typeface="+mn-lt"/>
                <a:cs typeface="+mn-lt"/>
              </a:rPr>
              <a:t>Launch site CCAFS SLC-40 closest to highway (Washington Avenue) is 23.19km</a:t>
            </a:r>
          </a:p>
          <a:p>
            <a:endParaRPr lang="en-US" dirty="0">
              <a:cs typeface="Calibri"/>
            </a:endParaRPr>
          </a:p>
          <a:p>
            <a:endParaRPr lang="en-US" dirty="0">
              <a:cs typeface="Calibri"/>
            </a:endParaRPr>
          </a:p>
        </p:txBody>
      </p:sp>
      <p:pic>
        <p:nvPicPr>
          <p:cNvPr id="4" name="Picture 3" descr="A map with a red circle&#10;&#10;Description automatically generated">
            <a:extLst>
              <a:ext uri="{FF2B5EF4-FFF2-40B4-BE49-F238E27FC236}">
                <a16:creationId xmlns:a16="http://schemas.microsoft.com/office/drawing/2014/main" id="{076EA84B-A708-A23B-9F04-9A9EDB9CEB02}"/>
              </a:ext>
            </a:extLst>
          </p:cNvPr>
          <p:cNvPicPr>
            <a:picLocks noChangeAspect="1"/>
          </p:cNvPicPr>
          <p:nvPr/>
        </p:nvPicPr>
        <p:blipFill>
          <a:blip r:embed="rId2"/>
          <a:stretch>
            <a:fillRect/>
          </a:stretch>
        </p:blipFill>
        <p:spPr>
          <a:xfrm>
            <a:off x="2243667" y="1947395"/>
            <a:ext cx="7425266" cy="3691342"/>
          </a:xfrm>
          <a:prstGeom prst="rect">
            <a:avLst/>
          </a:prstGeom>
        </p:spPr>
      </p:pic>
    </p:spTree>
    <p:extLst>
      <p:ext uri="{BB962C8B-B14F-4D97-AF65-F5344CB8AC3E}">
        <p14:creationId xmlns:p14="http://schemas.microsoft.com/office/powerpoint/2010/main" val="1352427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 Launch site KSC LC-39A has the highest launch success rate at 42% followed by CCAFS LC-40 at 29%, VAFB SLC-4E at 17% and lastly launch site CCAFS SLC-40 with a success rate of 13% </a:t>
            </a:r>
          </a:p>
          <a:p>
            <a:pPr marL="0" indent="0">
              <a:lnSpc>
                <a:spcPct val="100000"/>
              </a:lnSpc>
              <a:spcBef>
                <a:spcPts val="1400"/>
              </a:spcBef>
              <a:buNone/>
            </a:pPr>
            <a:endParaRPr lang="en-US" sz="2200" dirty="0">
              <a:solidFill>
                <a:schemeClr val="accent3">
                  <a:lumMod val="25000"/>
                </a:schemeClr>
              </a:solidFill>
              <a:latin typeface="Calibri"/>
              <a:cs typeface="Calibr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IBM Plex Mono SemiBold"/>
              </a:rPr>
              <a:t>Pie-Chart for launch success count for all sites</a:t>
            </a:r>
            <a:endParaRPr lang="en-US"/>
          </a:p>
        </p:txBody>
      </p:sp>
      <p:pic>
        <p:nvPicPr>
          <p:cNvPr id="2" name="Picture 1" descr="A pie chart with different colored circles&#10;&#10;Description automatically generated">
            <a:extLst>
              <a:ext uri="{FF2B5EF4-FFF2-40B4-BE49-F238E27FC236}">
                <a16:creationId xmlns:a16="http://schemas.microsoft.com/office/drawing/2014/main" id="{FAAAD72F-81E2-B0A4-2A4F-15832503F922}"/>
              </a:ext>
            </a:extLst>
          </p:cNvPr>
          <p:cNvPicPr>
            <a:picLocks noChangeAspect="1"/>
          </p:cNvPicPr>
          <p:nvPr/>
        </p:nvPicPr>
        <p:blipFill>
          <a:blip r:embed="rId3"/>
          <a:stretch>
            <a:fillRect/>
          </a:stretch>
        </p:blipFill>
        <p:spPr>
          <a:xfrm>
            <a:off x="2057400" y="3097084"/>
            <a:ext cx="7560733" cy="268736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2" name="Content Placeholder 1" descr="A pie chart with a blue and red circle&#10;&#10;Description automatically generated">
            <a:extLst>
              <a:ext uri="{FF2B5EF4-FFF2-40B4-BE49-F238E27FC236}">
                <a16:creationId xmlns:a16="http://schemas.microsoft.com/office/drawing/2014/main" id="{C6D70621-7948-D736-6783-4E9EB7E76A75}"/>
              </a:ext>
            </a:extLst>
          </p:cNvPr>
          <p:cNvPicPr>
            <a:picLocks noGrp="1" noChangeAspect="1"/>
          </p:cNvPicPr>
          <p:nvPr>
            <p:ph idx="4294967295"/>
          </p:nvPr>
        </p:nvPicPr>
        <p:blipFill>
          <a:blip r:embed="rId3"/>
          <a:stretch>
            <a:fillRect/>
          </a:stretch>
        </p:blipFill>
        <p:spPr>
          <a:xfrm>
            <a:off x="2961818" y="2930101"/>
            <a:ext cx="6756400" cy="2853586"/>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IBM Plex Mono SemiBold"/>
              </a:rPr>
              <a:t>Pie chart for the launch site with 2 nd highest launch success ratio</a:t>
            </a:r>
            <a:endParaRPr lang="en-US" dirty="0">
              <a:solidFill>
                <a:srgbClr val="0B49CB"/>
              </a:solidFill>
              <a:latin typeface="Abadi"/>
            </a:endParaRPr>
          </a:p>
        </p:txBody>
      </p:sp>
      <p:sp>
        <p:nvSpPr>
          <p:cNvPr id="4" name="TextBox 3">
            <a:extLst>
              <a:ext uri="{FF2B5EF4-FFF2-40B4-BE49-F238E27FC236}">
                <a16:creationId xmlns:a16="http://schemas.microsoft.com/office/drawing/2014/main" id="{A0DF22E2-9F66-8BBD-0CE1-56F9DE46B0C9}"/>
              </a:ext>
            </a:extLst>
          </p:cNvPr>
          <p:cNvSpPr txBox="1"/>
          <p:nvPr/>
        </p:nvSpPr>
        <p:spPr>
          <a:xfrm>
            <a:off x="1634067" y="1871134"/>
            <a:ext cx="80687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Launch site CCAFS LC-40 had the 2nd highest success ratio of 73% success against 27% failed launches</a:t>
            </a:r>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 For Launch site CCAFS LC-40 the booster version FT has the largest success rate from a payload mass of &gt;2000kg </a:t>
            </a:r>
            <a:endParaRPr lang="en-US">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IBM Plex Mono SemiBold"/>
              </a:rPr>
              <a:t>Payload vs. Launch Outcome scatter plot for all sites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CAF079A2-5EF5-12C1-579B-2A66B6A1D95F}"/>
              </a:ext>
            </a:extLst>
          </p:cNvPr>
          <p:cNvPicPr>
            <a:picLocks noChangeAspect="1"/>
          </p:cNvPicPr>
          <p:nvPr/>
        </p:nvPicPr>
        <p:blipFill>
          <a:blip r:embed="rId3"/>
          <a:stretch>
            <a:fillRect/>
          </a:stretch>
        </p:blipFill>
        <p:spPr>
          <a:xfrm>
            <a:off x="1727200" y="2894474"/>
            <a:ext cx="7865533" cy="29063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IBM Plex Mono SemiBold"/>
              </a:rPr>
              <a:t>Classification Models Accuracy</a:t>
            </a:r>
            <a:endParaRPr lang="en-US">
              <a:latin typeface="IBM Plex Mono SemiBold"/>
            </a:endParaRPr>
          </a:p>
        </p:txBody>
      </p:sp>
      <p:pic>
        <p:nvPicPr>
          <p:cNvPr id="2" name="Picture 1" descr="A screenshot of a computer&#10;&#10;Description automatically generated">
            <a:extLst>
              <a:ext uri="{FF2B5EF4-FFF2-40B4-BE49-F238E27FC236}">
                <a16:creationId xmlns:a16="http://schemas.microsoft.com/office/drawing/2014/main" id="{021E1824-3DC2-C5A7-7DEB-355F47B99ACE}"/>
              </a:ext>
            </a:extLst>
          </p:cNvPr>
          <p:cNvPicPr>
            <a:picLocks noChangeAspect="1"/>
          </p:cNvPicPr>
          <p:nvPr/>
        </p:nvPicPr>
        <p:blipFill>
          <a:blip r:embed="rId3"/>
          <a:stretch>
            <a:fillRect/>
          </a:stretch>
        </p:blipFill>
        <p:spPr>
          <a:xfrm>
            <a:off x="1913466" y="1969945"/>
            <a:ext cx="6096000" cy="33245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27494" cy="381158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ea typeface="+mn-lt"/>
                <a:cs typeface="+mn-lt"/>
              </a:rPr>
              <a:t>• All the 4 classification model had the same confusion matrixes and were able equally distinguish between the different classes. The major problem is false positives for all the models</a:t>
            </a:r>
            <a:endParaRPr lang="en-US">
              <a:cs typeface="Calibri" panose="020F050202020403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a confused matrix&#10;&#10;Description automatically generated">
            <a:extLst>
              <a:ext uri="{FF2B5EF4-FFF2-40B4-BE49-F238E27FC236}">
                <a16:creationId xmlns:a16="http://schemas.microsoft.com/office/drawing/2014/main" id="{96903C54-F85E-C3D3-F1D1-12E500E80732}"/>
              </a:ext>
            </a:extLst>
          </p:cNvPr>
          <p:cNvPicPr>
            <a:picLocks noChangeAspect="1"/>
          </p:cNvPicPr>
          <p:nvPr/>
        </p:nvPicPr>
        <p:blipFill>
          <a:blip r:embed="rId3"/>
          <a:stretch>
            <a:fillRect/>
          </a:stretch>
        </p:blipFill>
        <p:spPr>
          <a:xfrm>
            <a:off x="4941888" y="1716088"/>
            <a:ext cx="5153025" cy="36290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4179"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a:solidFill>
                  <a:schemeClr val="accent3">
                    <a:lumMod val="25000"/>
                  </a:schemeClr>
                </a:solidFill>
                <a:ea typeface="+mn-lt"/>
                <a:cs typeface="+mn-lt"/>
              </a:rPr>
              <a:t>• Different launch sites have different success rates. CCAFS LC-40, has a success rate of 60 %, while KSC LC-39A and VAFB SLC 4E has a success rate of 77%.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We can deduce that, as the flight number increases in each of the 3 launcg sites, so does the success rate. For instance, the success rate for the VAFB SLC 4E launch site is 100% after the Flight number 50. Both KSC LC 39A and CCAFS SLC 40 have a 100% success rates after 80th flight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If you observe Payload Vs. Launch Site scatter point chart you will find for the VAFB-SLC launchsite there are no rockets launched for heavypayload mass(greater than 10000).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Orbits ES-L1, GEO, HEO &amp; SSO have the highest success rates at 100%, with SO orbit having the lowest success rate at ~50%. Orbit SO has 0% success rate. </a:t>
            </a:r>
            <a:endParaRPr lang="en-US">
              <a:solidFill>
                <a:schemeClr val="accent3">
                  <a:lumMod val="25000"/>
                </a:schemeClr>
              </a:solidFill>
              <a:ea typeface="+mn-lt"/>
              <a:cs typeface="+mn-lt"/>
            </a:endParaRPr>
          </a:p>
          <a:p>
            <a:pPr marL="0" indent="0">
              <a:lnSpc>
                <a:spcPct val="100000"/>
              </a:lnSpc>
              <a:spcBef>
                <a:spcPts val="1400"/>
              </a:spcBef>
              <a:buNone/>
            </a:pPr>
            <a:r>
              <a:rPr lang="en-US" sz="2200">
                <a:solidFill>
                  <a:schemeClr val="accent3">
                    <a:lumMod val="25000"/>
                  </a:schemeClr>
                </a:solidFill>
                <a:ea typeface="+mn-lt"/>
                <a:cs typeface="+mn-lt"/>
              </a:rPr>
              <a:t>• LEO orbit the Success appears related to the number of flights; on the other hand, there seems to be no relationship between flight number when in GTO orbit </a:t>
            </a:r>
            <a:endParaRPr lang="en-US">
              <a:solidFill>
                <a:schemeClr val="accent3">
                  <a:lumMod val="25000"/>
                </a:schemeClr>
              </a:solidFill>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00C2-C718-0EC9-9345-15505ABC4CE6}"/>
              </a:ext>
            </a:extLst>
          </p:cNvPr>
          <p:cNvSpPr>
            <a:spLocks noGrp="1"/>
          </p:cNvSpPr>
          <p:nvPr>
            <p:ph type="title"/>
          </p:nvPr>
        </p:nvSpPr>
        <p:spPr/>
        <p:txBody>
          <a:bodyPr lIns="91440" tIns="45720" rIns="91440" bIns="45720" anchor="t"/>
          <a:lstStyle/>
          <a:p>
            <a:r>
              <a:rPr lang="en-US" sz="3700">
                <a:solidFill>
                  <a:srgbClr val="0B49CB"/>
                </a:solidFill>
                <a:ea typeface="+mj-lt"/>
                <a:cs typeface="+mj-lt"/>
              </a:rPr>
              <a:t>Conclusions  cont..</a:t>
            </a:r>
            <a:endParaRPr lang="en-US" sz="370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04DC5395-47D9-79C3-64D9-2A3AE616D78F}"/>
              </a:ext>
            </a:extLst>
          </p:cNvPr>
          <p:cNvSpPr>
            <a:spLocks noGrp="1"/>
          </p:cNvSpPr>
          <p:nvPr>
            <p:ph idx="1"/>
          </p:nvPr>
        </p:nvSpPr>
        <p:spPr/>
        <p:txBody>
          <a:bodyPr lIns="91440" tIns="45720" rIns="91440" bIns="45720" anchor="t"/>
          <a:lstStyle/>
          <a:p>
            <a:r>
              <a:rPr lang="en-US" sz="2000">
                <a:ea typeface="+mn-lt"/>
                <a:cs typeface="+mn-lt"/>
              </a:rPr>
              <a:t>With heavy payloads the successful landing or positive landing rate are more for Polar,LEO and ISS. However for GTO we cannot distinguish this well as both positive landing rate and negative landing(unsuccessful mission) are both there here </a:t>
            </a:r>
          </a:p>
          <a:p>
            <a:pPr marL="0" indent="0">
              <a:buNone/>
            </a:pPr>
            <a:r>
              <a:rPr lang="en-US" sz="2000">
                <a:ea typeface="+mn-lt"/>
                <a:cs typeface="+mn-lt"/>
              </a:rPr>
              <a:t>• And finally the sucess rate since 2013 kept increasing till 2020. </a:t>
            </a:r>
            <a:endParaRPr lang="en-US" sz="2000">
              <a:cs typeface="Calibri"/>
            </a:endParaRPr>
          </a:p>
        </p:txBody>
      </p:sp>
    </p:spTree>
    <p:extLst>
      <p:ext uri="{BB962C8B-B14F-4D97-AF65-F5344CB8AC3E}">
        <p14:creationId xmlns:p14="http://schemas.microsoft.com/office/powerpoint/2010/main" val="219413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225"/>
            <a:ext cx="10769600" cy="5308070"/>
          </a:xfrm>
          <a:prstGeom prst="rect">
            <a:avLst/>
          </a:prstGeom>
        </p:spPr>
        <p:txBody>
          <a:bodyPr lIns="91440" tIns="45720" rIns="91440" bIns="45720" anchor="t"/>
          <a:lstStyle/>
          <a:p>
            <a:pPr marL="0" indent="0">
              <a:lnSpc>
                <a:spcPct val="100000"/>
              </a:lnSpc>
              <a:spcBef>
                <a:spcPts val="1400"/>
              </a:spcBef>
              <a:buNone/>
            </a:pPr>
            <a:r>
              <a:rPr lang="en-US" sz="2300" b="1" dirty="0">
                <a:solidFill>
                  <a:schemeClr val="accent3">
                    <a:lumMod val="25000"/>
                  </a:schemeClr>
                </a:solidFill>
                <a:ea typeface="+mn-lt"/>
                <a:cs typeface="+mn-lt"/>
              </a:rPr>
              <a:t>Description of how SpaceX Falcon9 data was collected. </a:t>
            </a:r>
          </a:p>
          <a:p>
            <a:pPr marL="0" indent="0">
              <a:lnSpc>
                <a:spcPct val="100000"/>
              </a:lnSpc>
              <a:spcBef>
                <a:spcPts val="1400"/>
              </a:spcBef>
              <a:buNone/>
            </a:pPr>
            <a:r>
              <a:rPr lang="en-US" sz="2200" dirty="0">
                <a:solidFill>
                  <a:schemeClr val="accent3">
                    <a:lumMod val="25000"/>
                  </a:schemeClr>
                </a:solidFill>
                <a:ea typeface="+mn-lt"/>
                <a:cs typeface="+mn-lt"/>
              </a:rPr>
              <a:t>• Data was first collected using SpaceX API (a RESTful API) by making a get request to the SpaceX API. This was done by first defining a series helper functions that would help in the use of the API to extract information using identification numbers in the launch data and then requesting rocket launch data from the SpaceX API </a:t>
            </a:r>
            <a:r>
              <a:rPr lang="en-US" sz="2200" err="1">
                <a:solidFill>
                  <a:schemeClr val="accent3">
                    <a:lumMod val="25000"/>
                  </a:schemeClr>
                </a:solidFill>
                <a:ea typeface="+mn-lt"/>
                <a:cs typeface="+mn-lt"/>
              </a:rPr>
              <a:t>url</a:t>
            </a:r>
            <a:r>
              <a:rPr lang="en-US" sz="2200" dirty="0">
                <a:solidFill>
                  <a:schemeClr val="accent3">
                    <a:lumMod val="25000"/>
                  </a:schemeClr>
                </a:solidFill>
                <a:ea typeface="+mn-lt"/>
                <a:cs typeface="+mn-lt"/>
              </a:rPr>
              <a:t>. </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Finally to make the requested JSON results more consistent, the SpaceX launch data was requested and parsed using the GET request and then decoded the response content as a Json result which was then converted into a Pandas data frame. </a:t>
            </a:r>
            <a:endParaRPr lang="en-US">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Also performed web scraping to collect Falcon 9 historical launch records from a Wikipedia page titled List of Falcon 9 and Falcon Heavy launches of the launch records are stored in a HTML. Using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and request Libraries, I extract the Falcon 9 launch HTML table records from the Wikipedia page, Parsed the table and converted it into a Pandas data frame </a:t>
            </a:r>
            <a:endParaRPr lang="en-US">
              <a:solidFill>
                <a:schemeClr val="accent3">
                  <a:lumMod val="25000"/>
                </a:schemeClr>
              </a:solidFill>
              <a:cs typeface="Calibr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6872" y="1791759"/>
            <a:ext cx="4674129" cy="4429124"/>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ea typeface="+mn-lt"/>
                <a:cs typeface="+mn-lt"/>
              </a:rPr>
              <a:t>• </a:t>
            </a:r>
            <a:r>
              <a:rPr lang="en-US" sz="2100" dirty="0">
                <a:solidFill>
                  <a:schemeClr val="accent3">
                    <a:lumMod val="25000"/>
                  </a:schemeClr>
                </a:solidFill>
                <a:ea typeface="+mn-lt"/>
                <a:cs typeface="+mn-lt"/>
              </a:rPr>
              <a:t>Data collected using SpaceX API (a RESTful API) by making a get request to the SpaceX API then requested and parsed the SpaceX launch data using the GET request and decoded the response content as a Json result which was then converted into a Pandas data frame</a:t>
            </a:r>
            <a:endParaRPr lang="en-US" sz="2100" dirty="0">
              <a:solidFill>
                <a:schemeClr val="accent3">
                  <a:lumMod val="25000"/>
                </a:schemeClr>
              </a:solidFill>
              <a:cs typeface="Calibri" panose="020F0502020204030204"/>
            </a:endParaRPr>
          </a:p>
          <a:p>
            <a:r>
              <a:rPr lang="en-US" sz="2000" dirty="0">
                <a:ea typeface="+mn-lt"/>
                <a:cs typeface="+mn-lt"/>
              </a:rPr>
              <a:t>Here is the GitHub URL of the completed SpaceX API calls notebook</a:t>
            </a:r>
            <a:endParaRPr lang="en-US" sz="2000" dirty="0">
              <a:cs typeface="Calibri"/>
            </a:endParaRPr>
          </a:p>
          <a:p>
            <a:pPr marL="0" indent="0">
              <a:buNone/>
            </a:pPr>
            <a:r>
              <a:rPr lang="en-US" sz="2000" dirty="0">
                <a:ea typeface="+mn-lt"/>
                <a:cs typeface="+mn-lt"/>
                <a:hlinkClick r:id="rId3"/>
              </a:rPr>
              <a:t>https://github.com/SruthiSrijith/CapstoneProj/blob/2e6a258eba7cca4dbcaaa75ce649f4bac009ecec/1.%20Space-X%20Data%20Collection%20API.ipynb</a:t>
            </a:r>
            <a:endParaRPr lang="en-US" sz="2000" dirty="0">
              <a:cs typeface="Calibri"/>
            </a:endParaRPr>
          </a:p>
          <a:p>
            <a:pPr marL="0" indent="0">
              <a:buNone/>
            </a:pPr>
            <a:r>
              <a:rPr lang="en-US" sz="2000" dirty="0">
                <a:cs typeface="Calibri"/>
              </a:rPr>
              <a:t>     </a:t>
            </a: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A4F18B47-458C-D0B7-0162-62885D26EDF1}"/>
              </a:ext>
            </a:extLst>
          </p:cNvPr>
          <p:cNvPicPr>
            <a:picLocks noChangeAspect="1"/>
          </p:cNvPicPr>
          <p:nvPr/>
        </p:nvPicPr>
        <p:blipFill>
          <a:blip r:embed="rId4"/>
          <a:stretch>
            <a:fillRect/>
          </a:stretch>
        </p:blipFill>
        <p:spPr>
          <a:xfrm>
            <a:off x="5596467" y="1766492"/>
            <a:ext cx="6096000" cy="425634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ea typeface="+mn-lt"/>
                <a:cs typeface="+mn-lt"/>
              </a:rPr>
              <a:t> Performed web scraping to collect Falcon 9 historical launch records from a Wikipedia using </a:t>
            </a:r>
            <a:r>
              <a:rPr lang="en-US" sz="1200" err="1">
                <a:solidFill>
                  <a:schemeClr val="accent3">
                    <a:lumMod val="25000"/>
                  </a:schemeClr>
                </a:solidFill>
                <a:ea typeface="+mn-lt"/>
                <a:cs typeface="+mn-lt"/>
              </a:rPr>
              <a:t>BeautifulSoup</a:t>
            </a:r>
            <a:r>
              <a:rPr lang="en-US" sz="1200" dirty="0">
                <a:solidFill>
                  <a:schemeClr val="accent3">
                    <a:lumMod val="25000"/>
                  </a:schemeClr>
                </a:solidFill>
                <a:ea typeface="+mn-lt"/>
                <a:cs typeface="+mn-lt"/>
              </a:rPr>
              <a:t> and request, to extract the Falcon 9 launch records from HTML table of the Wikipedia page, then created a data frame by parsing the launch HTML. </a:t>
            </a:r>
            <a:endParaRPr lang="en-US" sz="1200" dirty="0">
              <a:solidFill>
                <a:schemeClr val="accent3">
                  <a:lumMod val="25000"/>
                </a:schemeClr>
              </a:solidFill>
              <a:cs typeface="Calibri" panose="020F0502020204030204"/>
            </a:endParaRPr>
          </a:p>
          <a:p>
            <a:pPr>
              <a:lnSpc>
                <a:spcPct val="100000"/>
              </a:lnSpc>
              <a:spcBef>
                <a:spcPts val="1400"/>
              </a:spcBef>
            </a:pPr>
            <a:r>
              <a:rPr lang="en-US" sz="1200" dirty="0">
                <a:solidFill>
                  <a:schemeClr val="accent3">
                    <a:lumMod val="25000"/>
                  </a:schemeClr>
                </a:solidFill>
                <a:ea typeface="+mn-lt"/>
                <a:cs typeface="+mn-lt"/>
              </a:rPr>
              <a:t>Here is the GitHub URL of the completed web scraping notebook. </a:t>
            </a:r>
          </a:p>
          <a:p>
            <a:pPr>
              <a:lnSpc>
                <a:spcPct val="100000"/>
              </a:lnSpc>
              <a:spcBef>
                <a:spcPts val="1400"/>
              </a:spcBef>
            </a:pPr>
            <a:r>
              <a:rPr lang="en-US" sz="1200" dirty="0">
                <a:solidFill>
                  <a:schemeClr val="accent3">
                    <a:lumMod val="25000"/>
                  </a:schemeClr>
                </a:solidFill>
                <a:cs typeface="Calibri" panose="020F0502020204030204"/>
                <a:hlinkClick r:id="rId3"/>
              </a:rPr>
              <a:t>https://github.com/SruthiSrijith/CapstoneProj/blob/2e6a258eba7cca4dbcaaa75ce649f4bac009ecec/2.%20Space-X%20Web%20scraping%20Falcon%209%20and%20Falcon%20Heavy%20Launches%20Records%20from%20Wikipedia.ipynb</a:t>
            </a:r>
            <a:endParaRPr lang="en-US" sz="1200" dirty="0">
              <a:solidFill>
                <a:schemeClr val="accent3">
                  <a:lumMod val="25000"/>
                </a:schemeClr>
              </a:solidFill>
              <a:cs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descr="A screenshot of a computer&#10;&#10;Description automatically generated">
            <a:extLst>
              <a:ext uri="{FF2B5EF4-FFF2-40B4-BE49-F238E27FC236}">
                <a16:creationId xmlns:a16="http://schemas.microsoft.com/office/drawing/2014/main" id="{BEC01693-E6A7-5F86-C6F7-5558BC98D7FE}"/>
              </a:ext>
            </a:extLst>
          </p:cNvPr>
          <p:cNvPicPr>
            <a:picLocks noChangeAspect="1"/>
          </p:cNvPicPr>
          <p:nvPr/>
        </p:nvPicPr>
        <p:blipFill>
          <a:blip r:embed="rId4"/>
          <a:stretch>
            <a:fillRect/>
          </a:stretch>
        </p:blipFill>
        <p:spPr>
          <a:xfrm>
            <a:off x="5912068" y="1803400"/>
            <a:ext cx="5718797" cy="420793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TotalTime>
  <Words>1530</Words>
  <Application>Microsoft Office PowerPoint</Application>
  <PresentationFormat>Widescreen</PresentationFormat>
  <Paragraphs>247</Paragraphs>
  <Slides>53</Slides>
  <Notes>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contd..</vt:lpstr>
      <vt:lpstr>PowerPoint Presentation</vt:lpstr>
      <vt:lpstr>PowerPoint Presentation</vt:lpstr>
      <vt:lpstr>SPACE X DASH APP </vt:lpstr>
      <vt:lpstr>PowerPoint Presentation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 between launch sites to its proximities </vt:lpstr>
      <vt:lpstr>Distance between launch sites to its proximities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cont..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Sruthi Surendran</cp:lastModifiedBy>
  <cp:revision>679</cp:revision>
  <dcterms:created xsi:type="dcterms:W3CDTF">2021-04-29T18:58:34Z</dcterms:created>
  <dcterms:modified xsi:type="dcterms:W3CDTF">2024-08-01T13:03:03Z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